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6" r:id="rId2"/>
  </p:sldMasterIdLst>
  <p:notesMasterIdLst>
    <p:notesMasterId r:id="rId23"/>
  </p:notesMasterIdLst>
  <p:handoutMasterIdLst>
    <p:handoutMasterId r:id="rId24"/>
  </p:handoutMasterIdLst>
  <p:sldIdLst>
    <p:sldId id="335" r:id="rId3"/>
    <p:sldId id="450" r:id="rId4"/>
    <p:sldId id="432" r:id="rId5"/>
    <p:sldId id="390" r:id="rId6"/>
    <p:sldId id="392" r:id="rId7"/>
    <p:sldId id="436" r:id="rId8"/>
    <p:sldId id="437" r:id="rId9"/>
    <p:sldId id="435" r:id="rId10"/>
    <p:sldId id="357" r:id="rId11"/>
    <p:sldId id="440" r:id="rId12"/>
    <p:sldId id="451" r:id="rId13"/>
    <p:sldId id="453" r:id="rId14"/>
    <p:sldId id="417" r:id="rId15"/>
    <p:sldId id="452" r:id="rId16"/>
    <p:sldId id="445" r:id="rId17"/>
    <p:sldId id="446" r:id="rId18"/>
    <p:sldId id="454" r:id="rId19"/>
    <p:sldId id="449" r:id="rId20"/>
    <p:sldId id="448" r:id="rId21"/>
    <p:sldId id="419" r:id="rId22"/>
  </p:sldIdLst>
  <p:sldSz cx="9144000" cy="6858000" type="screen4x3"/>
  <p:notesSz cx="9601200" cy="7315200"/>
  <p:custDataLst>
    <p:tags r:id="rId26"/>
  </p:custDataLst>
  <p:defaultTextStyle>
    <a:defPPr>
      <a:defRPr lang="en-US"/>
    </a:defPPr>
    <a:lvl1pPr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CC0066"/>
    <a:srgbClr val="003300"/>
    <a:srgbClr val="FF99FF"/>
    <a:srgbClr val="00CCFF"/>
    <a:srgbClr val="0066FF"/>
    <a:srgbClr val="CCFF33"/>
    <a:srgbClr val="FF6600"/>
    <a:srgbClr val="FFCCFF"/>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25" autoAdjust="0"/>
    <p:restoredTop sz="94574" autoAdjust="0"/>
  </p:normalViewPr>
  <p:slideViewPr>
    <p:cSldViewPr>
      <p:cViewPr>
        <p:scale>
          <a:sx n="66" d="100"/>
          <a:sy n="66" d="100"/>
        </p:scale>
        <p:origin x="-3688" y="-16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808" y="-84"/>
      </p:cViewPr>
      <p:guideLst>
        <p:guide orient="horz" pos="2304"/>
        <p:guide pos="302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tags" Target="tags/tag1.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4" y="3"/>
            <a:ext cx="4160937" cy="366485"/>
          </a:xfrm>
          <a:prstGeom prst="rect">
            <a:avLst/>
          </a:prstGeom>
          <a:noFill/>
          <a:ln w="9525">
            <a:noFill/>
            <a:miter lim="800000"/>
            <a:headEnd/>
            <a:tailEnd/>
          </a:ln>
          <a:effectLst/>
        </p:spPr>
        <p:txBody>
          <a:bodyPr vert="horz" wrap="square" lIns="96270" tIns="48135" rIns="96270" bIns="48135" numCol="1" anchor="t" anchorCtr="0" compatLnSpc="1">
            <a:prstTxWarp prst="textNoShape">
              <a:avLst/>
            </a:prstTxWarp>
          </a:bodyPr>
          <a:lstStyle>
            <a:lvl1pPr defTabSz="963426">
              <a:defRPr sz="1300">
                <a:effectLst/>
              </a:defRPr>
            </a:lvl1pPr>
          </a:lstStyle>
          <a:p>
            <a:endParaRPr lang="en-US" dirty="0"/>
          </a:p>
        </p:txBody>
      </p:sp>
      <p:sp>
        <p:nvSpPr>
          <p:cNvPr id="5123" name="Rectangle 3"/>
          <p:cNvSpPr>
            <a:spLocks noGrp="1" noChangeArrowheads="1"/>
          </p:cNvSpPr>
          <p:nvPr>
            <p:ph type="dt" sz="quarter" idx="1"/>
          </p:nvPr>
        </p:nvSpPr>
        <p:spPr bwMode="auto">
          <a:xfrm>
            <a:off x="5440268" y="3"/>
            <a:ext cx="4160936" cy="366485"/>
          </a:xfrm>
          <a:prstGeom prst="rect">
            <a:avLst/>
          </a:prstGeom>
          <a:noFill/>
          <a:ln w="9525">
            <a:noFill/>
            <a:miter lim="800000"/>
            <a:headEnd/>
            <a:tailEnd/>
          </a:ln>
          <a:effectLst/>
        </p:spPr>
        <p:txBody>
          <a:bodyPr vert="horz" wrap="square" lIns="96270" tIns="48135" rIns="96270" bIns="48135" numCol="1" anchor="t" anchorCtr="0" compatLnSpc="1">
            <a:prstTxWarp prst="textNoShape">
              <a:avLst/>
            </a:prstTxWarp>
          </a:bodyPr>
          <a:lstStyle>
            <a:lvl1pPr algn="r" defTabSz="963426">
              <a:defRPr sz="1300">
                <a:effectLst/>
              </a:defRPr>
            </a:lvl1pPr>
          </a:lstStyle>
          <a:p>
            <a:endParaRPr lang="en-US" dirty="0"/>
          </a:p>
        </p:txBody>
      </p:sp>
      <p:sp>
        <p:nvSpPr>
          <p:cNvPr id="5124" name="Rectangle 4"/>
          <p:cNvSpPr>
            <a:spLocks noGrp="1" noChangeArrowheads="1"/>
          </p:cNvSpPr>
          <p:nvPr>
            <p:ph type="ftr" sz="quarter" idx="2"/>
          </p:nvPr>
        </p:nvSpPr>
        <p:spPr bwMode="auto">
          <a:xfrm>
            <a:off x="4" y="6948716"/>
            <a:ext cx="4160937" cy="366485"/>
          </a:xfrm>
          <a:prstGeom prst="rect">
            <a:avLst/>
          </a:prstGeom>
          <a:noFill/>
          <a:ln w="9525">
            <a:noFill/>
            <a:miter lim="800000"/>
            <a:headEnd/>
            <a:tailEnd/>
          </a:ln>
          <a:effectLst/>
        </p:spPr>
        <p:txBody>
          <a:bodyPr vert="horz" wrap="square" lIns="96270" tIns="48135" rIns="96270" bIns="48135" numCol="1" anchor="b" anchorCtr="0" compatLnSpc="1">
            <a:prstTxWarp prst="textNoShape">
              <a:avLst/>
            </a:prstTxWarp>
          </a:bodyPr>
          <a:lstStyle>
            <a:lvl1pPr defTabSz="963426">
              <a:defRPr sz="1300">
                <a:effectLst/>
              </a:defRPr>
            </a:lvl1pPr>
          </a:lstStyle>
          <a:p>
            <a:r>
              <a:rPr lang="en-US" dirty="0" smtClean="0"/>
              <a:t>LP: Sensitivity Analysis</a:t>
            </a:r>
            <a:endParaRPr lang="en-US" dirty="0"/>
          </a:p>
        </p:txBody>
      </p:sp>
      <p:sp>
        <p:nvSpPr>
          <p:cNvPr id="5125" name="Rectangle 5"/>
          <p:cNvSpPr>
            <a:spLocks noGrp="1" noChangeArrowheads="1"/>
          </p:cNvSpPr>
          <p:nvPr>
            <p:ph type="sldNum" sz="quarter" idx="3"/>
          </p:nvPr>
        </p:nvSpPr>
        <p:spPr bwMode="auto">
          <a:xfrm>
            <a:off x="5440268" y="6948716"/>
            <a:ext cx="4160936" cy="366485"/>
          </a:xfrm>
          <a:prstGeom prst="rect">
            <a:avLst/>
          </a:prstGeom>
          <a:noFill/>
          <a:ln w="9525">
            <a:noFill/>
            <a:miter lim="800000"/>
            <a:headEnd/>
            <a:tailEnd/>
          </a:ln>
          <a:effectLst/>
        </p:spPr>
        <p:txBody>
          <a:bodyPr vert="horz" wrap="square" lIns="96270" tIns="48135" rIns="96270" bIns="48135" numCol="1" anchor="b" anchorCtr="0" compatLnSpc="1">
            <a:prstTxWarp prst="textNoShape">
              <a:avLst/>
            </a:prstTxWarp>
          </a:bodyPr>
          <a:lstStyle>
            <a:lvl1pPr algn="r" defTabSz="963426">
              <a:defRPr sz="1300">
                <a:effectLst/>
              </a:defRPr>
            </a:lvl1pPr>
          </a:lstStyle>
          <a:p>
            <a:fld id="{786BC6BD-09D5-47BB-8D27-4E64D304AF4B}" type="slidenum">
              <a:rPr lang="en-US"/>
              <a:pPr/>
              <a:t>‹#›</a:t>
            </a:fld>
            <a:endParaRPr lang="en-US" dirty="0"/>
          </a:p>
        </p:txBody>
      </p:sp>
    </p:spTree>
    <p:extLst>
      <p:ext uri="{BB962C8B-B14F-4D97-AF65-F5344CB8AC3E}">
        <p14:creationId xmlns:p14="http://schemas.microsoft.com/office/powerpoint/2010/main" val="230098630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4" y="3"/>
            <a:ext cx="4160937" cy="366485"/>
          </a:xfrm>
          <a:prstGeom prst="rect">
            <a:avLst/>
          </a:prstGeom>
          <a:noFill/>
          <a:ln w="9525">
            <a:noFill/>
            <a:miter lim="800000"/>
            <a:headEnd/>
            <a:tailEnd/>
          </a:ln>
          <a:effectLst/>
        </p:spPr>
        <p:txBody>
          <a:bodyPr vert="horz" wrap="square" lIns="96270" tIns="48135" rIns="96270" bIns="48135" numCol="1" anchor="t" anchorCtr="0" compatLnSpc="1">
            <a:prstTxWarp prst="textNoShape">
              <a:avLst/>
            </a:prstTxWarp>
          </a:bodyPr>
          <a:lstStyle>
            <a:lvl1pPr defTabSz="963426">
              <a:defRPr sz="1300">
                <a:effectLst/>
              </a:defRPr>
            </a:lvl1pPr>
          </a:lstStyle>
          <a:p>
            <a:endParaRPr lang="en-US" dirty="0"/>
          </a:p>
        </p:txBody>
      </p:sp>
      <p:sp>
        <p:nvSpPr>
          <p:cNvPr id="4099" name="Rectangle 3"/>
          <p:cNvSpPr>
            <a:spLocks noGrp="1" noChangeArrowheads="1"/>
          </p:cNvSpPr>
          <p:nvPr>
            <p:ph type="dt" idx="1"/>
          </p:nvPr>
        </p:nvSpPr>
        <p:spPr bwMode="auto">
          <a:xfrm>
            <a:off x="5440268" y="3"/>
            <a:ext cx="4160936" cy="366485"/>
          </a:xfrm>
          <a:prstGeom prst="rect">
            <a:avLst/>
          </a:prstGeom>
          <a:noFill/>
          <a:ln w="9525">
            <a:noFill/>
            <a:miter lim="800000"/>
            <a:headEnd/>
            <a:tailEnd/>
          </a:ln>
          <a:effectLst/>
        </p:spPr>
        <p:txBody>
          <a:bodyPr vert="horz" wrap="square" lIns="96270" tIns="48135" rIns="96270" bIns="48135" numCol="1" anchor="t" anchorCtr="0" compatLnSpc="1">
            <a:prstTxWarp prst="textNoShape">
              <a:avLst/>
            </a:prstTxWarp>
          </a:bodyPr>
          <a:lstStyle>
            <a:lvl1pPr algn="r" defTabSz="963426">
              <a:defRPr sz="1300">
                <a:effectLst/>
              </a:defRPr>
            </a:lvl1pPr>
          </a:lstStyle>
          <a:p>
            <a:endParaRPr lang="en-US" dirty="0"/>
          </a:p>
        </p:txBody>
      </p:sp>
      <p:sp>
        <p:nvSpPr>
          <p:cNvPr id="4100"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1279328" y="3474963"/>
            <a:ext cx="7042547" cy="3291115"/>
          </a:xfrm>
          <a:prstGeom prst="rect">
            <a:avLst/>
          </a:prstGeom>
          <a:noFill/>
          <a:ln w="9525">
            <a:noFill/>
            <a:miter lim="800000"/>
            <a:headEnd/>
            <a:tailEnd/>
          </a:ln>
          <a:effectLst/>
        </p:spPr>
        <p:txBody>
          <a:bodyPr vert="horz" wrap="square" lIns="96270" tIns="48135" rIns="96270" bIns="4813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4" y="6948716"/>
            <a:ext cx="4160937" cy="366485"/>
          </a:xfrm>
          <a:prstGeom prst="rect">
            <a:avLst/>
          </a:prstGeom>
          <a:noFill/>
          <a:ln w="9525">
            <a:noFill/>
            <a:miter lim="800000"/>
            <a:headEnd/>
            <a:tailEnd/>
          </a:ln>
          <a:effectLst/>
        </p:spPr>
        <p:txBody>
          <a:bodyPr vert="horz" wrap="square" lIns="96270" tIns="48135" rIns="96270" bIns="48135" numCol="1" anchor="b" anchorCtr="0" compatLnSpc="1">
            <a:prstTxWarp prst="textNoShape">
              <a:avLst/>
            </a:prstTxWarp>
          </a:bodyPr>
          <a:lstStyle>
            <a:lvl1pPr defTabSz="963426">
              <a:defRPr sz="1300">
                <a:effectLst/>
              </a:defRPr>
            </a:lvl1pPr>
          </a:lstStyle>
          <a:p>
            <a:r>
              <a:rPr lang="en-US" dirty="0" smtClean="0"/>
              <a:t>LP: Sensitivity Analysis</a:t>
            </a:r>
            <a:endParaRPr lang="en-US" dirty="0"/>
          </a:p>
        </p:txBody>
      </p:sp>
      <p:sp>
        <p:nvSpPr>
          <p:cNvPr id="4103" name="Rectangle 7"/>
          <p:cNvSpPr>
            <a:spLocks noGrp="1" noChangeArrowheads="1"/>
          </p:cNvSpPr>
          <p:nvPr>
            <p:ph type="sldNum" sz="quarter" idx="5"/>
          </p:nvPr>
        </p:nvSpPr>
        <p:spPr bwMode="auto">
          <a:xfrm>
            <a:off x="5440268" y="6948716"/>
            <a:ext cx="4160936" cy="366485"/>
          </a:xfrm>
          <a:prstGeom prst="rect">
            <a:avLst/>
          </a:prstGeom>
          <a:noFill/>
          <a:ln w="9525">
            <a:noFill/>
            <a:miter lim="800000"/>
            <a:headEnd/>
            <a:tailEnd/>
          </a:ln>
          <a:effectLst/>
        </p:spPr>
        <p:txBody>
          <a:bodyPr vert="horz" wrap="square" lIns="96270" tIns="48135" rIns="96270" bIns="48135" numCol="1" anchor="b" anchorCtr="0" compatLnSpc="1">
            <a:prstTxWarp prst="textNoShape">
              <a:avLst/>
            </a:prstTxWarp>
          </a:bodyPr>
          <a:lstStyle>
            <a:lvl1pPr algn="r" defTabSz="963426">
              <a:defRPr sz="1300">
                <a:effectLst/>
              </a:defRPr>
            </a:lvl1pPr>
          </a:lstStyle>
          <a:p>
            <a:fld id="{6F4D4CB5-1C4D-4D6C-8B32-D55EEE90A665}" type="slidenum">
              <a:rPr lang="en-US"/>
              <a:pPr/>
              <a:t>‹#›</a:t>
            </a:fld>
            <a:endParaRPr lang="en-US" dirty="0"/>
          </a:p>
        </p:txBody>
      </p:sp>
    </p:spTree>
    <p:extLst>
      <p:ext uri="{BB962C8B-B14F-4D97-AF65-F5344CB8AC3E}">
        <p14:creationId xmlns:p14="http://schemas.microsoft.com/office/powerpoint/2010/main" val="439493533"/>
      </p:ext>
    </p:extLst>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dirty="0" smtClean="0"/>
              <a:t>LP: Sensitivity Analysis</a:t>
            </a:r>
            <a:endParaRPr lang="en-US" dirty="0"/>
          </a:p>
        </p:txBody>
      </p:sp>
      <p:sp>
        <p:nvSpPr>
          <p:cNvPr id="5" name="Slide Number Placeholder 4"/>
          <p:cNvSpPr>
            <a:spLocks noGrp="1"/>
          </p:cNvSpPr>
          <p:nvPr>
            <p:ph type="sldNum" sz="quarter" idx="11"/>
          </p:nvPr>
        </p:nvSpPr>
        <p:spPr/>
        <p:txBody>
          <a:bodyPr/>
          <a:lstStyle/>
          <a:p>
            <a:fld id="{6F4D4CB5-1C4D-4D6C-8B32-D55EEE90A6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smtClean="0"/>
              <a:t>LP: Sensitivity Analysis</a:t>
            </a:r>
            <a:endParaRPr lang="en-US" dirty="0"/>
          </a:p>
        </p:txBody>
      </p:sp>
      <p:sp>
        <p:nvSpPr>
          <p:cNvPr id="5" name="Slide Number Placeholder 4"/>
          <p:cNvSpPr>
            <a:spLocks noGrp="1"/>
          </p:cNvSpPr>
          <p:nvPr>
            <p:ph type="sldNum" sz="quarter" idx="11"/>
          </p:nvPr>
        </p:nvSpPr>
        <p:spPr/>
        <p:txBody>
          <a:bodyPr/>
          <a:lstStyle/>
          <a:p>
            <a:fld id="{6F4D4CB5-1C4D-4D6C-8B32-D55EEE90A665}" type="slidenum">
              <a:rPr lang="en-US" smtClean="0"/>
              <a:pPr/>
              <a:t>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dirty="0" smtClean="0"/>
              <a:t>LP: Sensitivity Analysis</a:t>
            </a:r>
            <a:endParaRPr lang="en-US" dirty="0"/>
          </a:p>
        </p:txBody>
      </p:sp>
      <p:sp>
        <p:nvSpPr>
          <p:cNvPr id="5" name="Slide Number Placeholder 4"/>
          <p:cNvSpPr>
            <a:spLocks noGrp="1"/>
          </p:cNvSpPr>
          <p:nvPr>
            <p:ph type="sldNum" sz="quarter" idx="11"/>
          </p:nvPr>
        </p:nvSpPr>
        <p:spPr/>
        <p:txBody>
          <a:bodyPr/>
          <a:lstStyle/>
          <a:p>
            <a:fld id="{6F4D4CB5-1C4D-4D6C-8B32-D55EEE90A665}" type="slidenum">
              <a:rPr lang="en-US" smtClean="0"/>
              <a:pPr/>
              <a:t>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dirty="0" smtClean="0"/>
              <a:t>LP: Sensitivity Analysis</a:t>
            </a:r>
            <a:endParaRPr lang="en-US" dirty="0"/>
          </a:p>
        </p:txBody>
      </p:sp>
      <p:sp>
        <p:nvSpPr>
          <p:cNvPr id="5" name="Slide Number Placeholder 4"/>
          <p:cNvSpPr>
            <a:spLocks noGrp="1"/>
          </p:cNvSpPr>
          <p:nvPr>
            <p:ph type="sldNum" sz="quarter" idx="11"/>
          </p:nvPr>
        </p:nvSpPr>
        <p:spPr/>
        <p:txBody>
          <a:bodyPr/>
          <a:lstStyle/>
          <a:p>
            <a:fld id="{6F4D4CB5-1C4D-4D6C-8B32-D55EEE90A665}" type="slidenum">
              <a:rPr lang="en-US" smtClean="0"/>
              <a:pPr/>
              <a:t>13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lvl1pPr>
              <a:defRPr/>
            </a:lvl1pPr>
          </a:lstStyle>
          <a:p>
            <a:r>
              <a:rPr lang="en-US" dirty="0" smtClean="0"/>
              <a:t>LP: Sensitivity Analysis</a:t>
            </a:r>
            <a:endParaRPr lang="en-US" dirty="0"/>
          </a:p>
        </p:txBody>
      </p:sp>
      <p:sp>
        <p:nvSpPr>
          <p:cNvPr id="5" name="Slide Number Placeholder 4"/>
          <p:cNvSpPr>
            <a:spLocks noGrp="1"/>
          </p:cNvSpPr>
          <p:nvPr>
            <p:ph type="sldNum" sz="quarter" idx="11"/>
          </p:nvPr>
        </p:nvSpPr>
        <p:spPr/>
        <p:txBody>
          <a:bodyPr/>
          <a:lstStyle>
            <a:lvl1pPr>
              <a:defRPr/>
            </a:lvl1pPr>
          </a:lstStyle>
          <a:p>
            <a:fld id="{7747B4F1-8956-471D-9BF2-5C23A2F5FEC2}" type="slidenum">
              <a:rPr lang="en-US"/>
              <a:pPr/>
              <a:t>‹#›</a:t>
            </a:fld>
            <a:endParaRPr lang="en-US" dirty="0"/>
          </a:p>
        </p:txBody>
      </p:sp>
      <p:pic>
        <p:nvPicPr>
          <p:cNvPr id="9" name="Picture 2" descr="Johns Hopkins: Carey Business School"/>
          <p:cNvPicPr>
            <a:picLocks noChangeAspect="1" noChangeArrowheads="1"/>
          </p:cNvPicPr>
          <p:nvPr userDrawn="1"/>
        </p:nvPicPr>
        <p:blipFill>
          <a:blip r:embed="rId2" cstate="print"/>
          <a:srcRect/>
          <a:stretch>
            <a:fillRect/>
          </a:stretch>
        </p:blipFill>
        <p:spPr bwMode="auto">
          <a:xfrm>
            <a:off x="3810000" y="381000"/>
            <a:ext cx="1638300" cy="1343026"/>
          </a:xfrm>
          <a:prstGeom prst="rect">
            <a:avLst/>
          </a:prstGeom>
          <a:noFill/>
        </p:spPr>
      </p:pic>
      <p:sp>
        <p:nvSpPr>
          <p:cNvPr id="10" name="Rectangle 2"/>
          <p:cNvSpPr txBox="1">
            <a:spLocks noChangeArrowheads="1"/>
          </p:cNvSpPr>
          <p:nvPr userDrawn="1"/>
        </p:nvSpPr>
        <p:spPr>
          <a:xfrm>
            <a:off x="457200" y="1828800"/>
            <a:ext cx="8229600" cy="1219200"/>
          </a:xfrm>
          <a:prstGeom prst="rect">
            <a:avLst/>
          </a:prstGeom>
        </p:spPr>
        <p:txBody>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3600" b="1" i="0" u="none" strike="noStrike" kern="0" cap="none" spc="0" normalizeH="0" baseline="0" noProof="0" dirty="0" smtClean="0">
                <a:ln>
                  <a:noFill/>
                </a:ln>
                <a:solidFill>
                  <a:srgbClr val="0033CC"/>
                </a:solidFill>
                <a:effectLst>
                  <a:outerShdw blurRad="38100" dist="38100" dir="2700000" algn="tl">
                    <a:srgbClr val="000000"/>
                  </a:outerShdw>
                </a:effectLst>
                <a:uLnTx/>
                <a:uFillTx/>
                <a:latin typeface="Verdana" pitchFamily="34" charset="0"/>
                <a:ea typeface="+mj-ea"/>
                <a:cs typeface="+mj-cs"/>
              </a:rPr>
              <a:t>BU.520.601 </a:t>
            </a:r>
            <a:br>
              <a:rPr kumimoji="0" lang="en-US" sz="3600" b="1" i="0" u="none" strike="noStrike" kern="0" cap="none" spc="0" normalizeH="0" baseline="0" noProof="0" dirty="0" smtClean="0">
                <a:ln>
                  <a:noFill/>
                </a:ln>
                <a:solidFill>
                  <a:srgbClr val="0033CC"/>
                </a:solidFill>
                <a:effectLst>
                  <a:outerShdw blurRad="38100" dist="38100" dir="2700000" algn="tl">
                    <a:srgbClr val="000000"/>
                  </a:outerShdw>
                </a:effectLst>
                <a:uLnTx/>
                <a:uFillTx/>
                <a:latin typeface="Verdana" pitchFamily="34" charset="0"/>
                <a:ea typeface="+mj-ea"/>
                <a:cs typeface="+mj-cs"/>
              </a:rPr>
            </a:br>
            <a:r>
              <a:rPr kumimoji="0" lang="en-US" sz="3600" b="1" i="0" u="none" strike="noStrike" kern="0" cap="none" spc="0" normalizeH="0" baseline="0" noProof="0" dirty="0" smtClean="0">
                <a:ln>
                  <a:noFill/>
                </a:ln>
                <a:solidFill>
                  <a:srgbClr val="0033CC"/>
                </a:solidFill>
                <a:effectLst>
                  <a:outerShdw blurRad="38100" dist="38100" dir="2700000" algn="tl">
                    <a:srgbClr val="000000"/>
                  </a:outerShdw>
                </a:effectLst>
                <a:uLnTx/>
                <a:uFillTx/>
                <a:latin typeface="Verdana" pitchFamily="34" charset="0"/>
                <a:ea typeface="+mj-ea"/>
                <a:cs typeface="+mj-cs"/>
              </a:rPr>
              <a:t>Decision Models</a:t>
            </a:r>
            <a:r>
              <a:rPr kumimoji="0" lang="en-US" sz="3200" b="1" i="0" u="none" strike="noStrike" kern="0" cap="none" spc="0" normalizeH="0" baseline="0" noProof="0" dirty="0" smtClean="0">
                <a:ln>
                  <a:noFill/>
                </a:ln>
                <a:solidFill>
                  <a:srgbClr val="0033CC"/>
                </a:solidFill>
                <a:effectLst>
                  <a:outerShdw blurRad="38100" dist="38100" dir="2700000" algn="tl">
                    <a:srgbClr val="000000"/>
                  </a:outerShdw>
                </a:effectLst>
                <a:uLnTx/>
                <a:uFillTx/>
                <a:latin typeface="Verdana" pitchFamily="34" charset="0"/>
                <a:ea typeface="+mj-ea"/>
                <a:cs typeface="+mj-cs"/>
              </a:rPr>
              <a:t/>
            </a:r>
            <a:br>
              <a:rPr kumimoji="0" lang="en-US" sz="3200" b="1" i="0" u="none" strike="noStrike" kern="0" cap="none" spc="0" normalizeH="0" baseline="0" noProof="0" dirty="0" smtClean="0">
                <a:ln>
                  <a:noFill/>
                </a:ln>
                <a:solidFill>
                  <a:srgbClr val="0033CC"/>
                </a:solidFill>
                <a:effectLst>
                  <a:outerShdw blurRad="38100" dist="38100" dir="2700000" algn="tl">
                    <a:srgbClr val="000000"/>
                  </a:outerShdw>
                </a:effectLst>
                <a:uLnTx/>
                <a:uFillTx/>
                <a:latin typeface="Verdana" pitchFamily="34" charset="0"/>
                <a:ea typeface="+mj-ea"/>
                <a:cs typeface="+mj-cs"/>
              </a:rPr>
            </a:br>
            <a:r>
              <a:rPr kumimoji="0" lang="en-US" sz="2800" b="1" i="0" u="none" strike="noStrike" kern="0" cap="none" spc="0" normalizeH="0" baseline="0" noProof="0" dirty="0" smtClean="0">
                <a:ln>
                  <a:noFill/>
                </a:ln>
                <a:solidFill>
                  <a:srgbClr val="FF0000"/>
                </a:solidFill>
                <a:effectLst>
                  <a:outerShdw blurRad="38100" dist="38100" dir="2700000" algn="tl">
                    <a:srgbClr val="000000"/>
                  </a:outerShdw>
                </a:effectLst>
                <a:uLnTx/>
                <a:uFillTx/>
                <a:latin typeface="Rockwell" pitchFamily="18" charset="0"/>
                <a:ea typeface="+mj-ea"/>
                <a:cs typeface="+mj-cs"/>
              </a:rPr>
              <a:t/>
            </a:r>
            <a:br>
              <a:rPr kumimoji="0" lang="en-US" sz="2800" b="1" i="0" u="none" strike="noStrike" kern="0" cap="none" spc="0" normalizeH="0" baseline="0" noProof="0" dirty="0" smtClean="0">
                <a:ln>
                  <a:noFill/>
                </a:ln>
                <a:solidFill>
                  <a:srgbClr val="FF0000"/>
                </a:solidFill>
                <a:effectLst>
                  <a:outerShdw blurRad="38100" dist="38100" dir="2700000" algn="tl">
                    <a:srgbClr val="000000"/>
                  </a:outerShdw>
                </a:effectLst>
                <a:uLnTx/>
                <a:uFillTx/>
                <a:latin typeface="Rockwell" pitchFamily="18" charset="0"/>
                <a:ea typeface="+mj-ea"/>
                <a:cs typeface="+mj-cs"/>
              </a:rPr>
            </a:br>
            <a:endParaRPr kumimoji="0" lang="en-US" sz="2800" b="1" i="0" u="none" strike="noStrike" kern="0" cap="none" spc="0" normalizeH="0" baseline="0" noProof="0" dirty="0" smtClean="0">
              <a:ln>
                <a:noFill/>
              </a:ln>
              <a:solidFill>
                <a:srgbClr val="0033CC"/>
              </a:solidFill>
              <a:effectLst>
                <a:outerShdw blurRad="38100" dist="38100" dir="2700000" algn="tl">
                  <a:srgbClr val="000000"/>
                </a:outerShdw>
              </a:effectLst>
              <a:uLnTx/>
              <a:uFillTx/>
              <a:latin typeface="Verdana" pitchFamily="34" charset="0"/>
              <a:ea typeface="+mj-ea"/>
              <a:cs typeface="+mj-cs"/>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dirty="0" smtClean="0"/>
              <a:t>LP: Sensitivity Analysis</a:t>
            </a:r>
            <a:endParaRPr lang="en-US" dirty="0"/>
          </a:p>
        </p:txBody>
      </p:sp>
      <p:sp>
        <p:nvSpPr>
          <p:cNvPr id="3" name="Slide Number Placeholder 2"/>
          <p:cNvSpPr>
            <a:spLocks noGrp="1"/>
          </p:cNvSpPr>
          <p:nvPr>
            <p:ph type="sldNum" sz="quarter" idx="11"/>
          </p:nvPr>
        </p:nvSpPr>
        <p:spPr/>
        <p:txBody>
          <a:bodyPr/>
          <a:lstStyle>
            <a:lvl1pPr>
              <a:defRPr/>
            </a:lvl1pPr>
          </a:lstStyle>
          <a:p>
            <a:fld id="{D800FC57-747A-4054-A3DF-63D163080A4A}" type="slidenum">
              <a:rPr lang="en-US"/>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ustom Layout">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solidFill>
                  <a:srgbClr val="000000"/>
                </a:solidFill>
              </a:rPr>
              <a:t>LP: Sensitivity Analysis</a:t>
            </a:r>
            <a:endParaRPr lang="en-US" dirty="0">
              <a:solidFill>
                <a:srgbClr val="000000"/>
              </a:solidFill>
            </a:endParaRPr>
          </a:p>
        </p:txBody>
      </p:sp>
      <p:sp>
        <p:nvSpPr>
          <p:cNvPr id="4" name="Slide Number Placeholder 3"/>
          <p:cNvSpPr>
            <a:spLocks noGrp="1"/>
          </p:cNvSpPr>
          <p:nvPr>
            <p:ph type="sldNum" sz="quarter" idx="11"/>
          </p:nvPr>
        </p:nvSpPr>
        <p:spPr/>
        <p:txBody>
          <a:bodyPr/>
          <a:lstStyle/>
          <a:p>
            <a:fld id="{E10A3A28-1432-4FDB-9569-E197E51B001D}" type="slidenum">
              <a:rPr>
                <a:solidFill>
                  <a:srgbClr val="000000"/>
                </a:solidFill>
              </a:rPr>
              <a:pPr/>
              <a:t>‹#›</a:t>
            </a:fld>
            <a:endParaRPr dirty="0">
              <a:solidFill>
                <a:srgbClr val="000000"/>
              </a:solidFill>
            </a:endParaRPr>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9" name="Rectangle 5"/>
          <p:cNvSpPr>
            <a:spLocks noGrp="1" noChangeArrowheads="1"/>
          </p:cNvSpPr>
          <p:nvPr>
            <p:ph type="ftr" sz="quarter" idx="3"/>
          </p:nvPr>
        </p:nvSpPr>
        <p:spPr bwMode="auto">
          <a:xfrm>
            <a:off x="228600" y="6583680"/>
            <a:ext cx="2895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latin typeface="Calibri" pitchFamily="34" charset="0"/>
              </a:defRPr>
            </a:lvl1pPr>
          </a:lstStyle>
          <a:p>
            <a:r>
              <a:rPr lang="en-US" dirty="0" smtClean="0"/>
              <a:t>LP: Sensitivity Analysis</a:t>
            </a:r>
            <a:endParaRPr lang="en-US" dirty="0"/>
          </a:p>
        </p:txBody>
      </p:sp>
      <p:sp>
        <p:nvSpPr>
          <p:cNvPr id="1030" name="Rectangle 6"/>
          <p:cNvSpPr>
            <a:spLocks noGrp="1" noChangeArrowheads="1"/>
          </p:cNvSpPr>
          <p:nvPr>
            <p:ph type="sldNum" sz="quarter" idx="4"/>
          </p:nvPr>
        </p:nvSpPr>
        <p:spPr bwMode="auto">
          <a:xfrm>
            <a:off x="7086600" y="658368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fontAlgn="base">
              <a:spcBef>
                <a:spcPct val="0"/>
              </a:spcBef>
              <a:spcAft>
                <a:spcPct val="0"/>
              </a:spcAft>
              <a:defRPr lang="en-US" sz="1200" kern="1200" smtClean="0">
                <a:solidFill>
                  <a:schemeClr val="tx1"/>
                </a:solidFill>
                <a:effectLst/>
                <a:latin typeface="Calibri" pitchFamily="34" charset="0"/>
                <a:ea typeface="+mn-ea"/>
                <a:cs typeface="+mn-cs"/>
              </a:defRPr>
            </a:lvl1pPr>
          </a:lstStyle>
          <a:p>
            <a:fld id="{E10A3A28-1432-4FDB-9569-E197E51B001D}" type="slidenum">
              <a:rPr lang="en-US" smtClean="0"/>
              <a:pPr/>
              <a:t>‹#›</a:t>
            </a:fld>
            <a:endParaRPr lang="en-US" dirty="0"/>
          </a:p>
        </p:txBody>
      </p:sp>
      <p:sp>
        <p:nvSpPr>
          <p:cNvPr id="8" name="Text Box 4"/>
          <p:cNvSpPr txBox="1">
            <a:spLocks noChangeArrowheads="1"/>
          </p:cNvSpPr>
          <p:nvPr/>
        </p:nvSpPr>
        <p:spPr bwMode="auto">
          <a:xfrm>
            <a:off x="4191000" y="6515100"/>
            <a:ext cx="1143000" cy="274638"/>
          </a:xfrm>
          <a:prstGeom prst="rect">
            <a:avLst/>
          </a:prstGeom>
          <a:noFill/>
          <a:ln w="9525">
            <a:noFill/>
            <a:miter lim="800000"/>
            <a:headEnd/>
            <a:tailEnd/>
          </a:ln>
          <a:effectLst/>
        </p:spPr>
        <p:txBody>
          <a:bodyPr>
            <a:spAutoFit/>
          </a:bodyPr>
          <a:lstStyle/>
          <a:p>
            <a:pPr>
              <a:spcBef>
                <a:spcPct val="50000"/>
              </a:spcBef>
            </a:pPr>
            <a:r>
              <a:rPr lang="en-US" sz="1200" dirty="0" smtClean="0">
                <a:effectLst/>
                <a:latin typeface="Arial Unicode MS" pitchFamily="34" charset="-128"/>
              </a:rPr>
              <a:t>BU.520.601</a:t>
            </a:r>
            <a:endParaRPr lang="en-US" sz="1200" dirty="0">
              <a:effectLst/>
              <a:latin typeface="Arial Unicode MS" pitchFamily="34"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Lst>
  <p:timing>
    <p:tnLst>
      <p:par>
        <p:cTn xmlns:p14="http://schemas.microsoft.com/office/powerpoint/2010/main" id="1" dur="indefinite" restart="never" nodeType="tmRoot"/>
      </p:par>
    </p:tnLst>
  </p:timing>
  <p:hf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CECFF">
                <a:gamma/>
                <a:shade val="84706"/>
                <a:invGamma/>
              </a:srgbClr>
            </a:gs>
            <a:gs pos="50000">
              <a:srgbClr val="CCECFF"/>
            </a:gs>
            <a:gs pos="100000">
              <a:srgbClr val="CCECFF">
                <a:gamma/>
                <a:shade val="84706"/>
                <a:invGamma/>
              </a:srgbClr>
            </a:gs>
          </a:gsLst>
          <a:lin ang="18900000" scaled="1"/>
        </a:gradFill>
        <a:effectLst/>
      </p:bgPr>
    </p:bg>
    <p:spTree>
      <p:nvGrpSpPr>
        <p:cNvPr id="1" name=""/>
        <p:cNvGrpSpPr/>
        <p:nvPr/>
      </p:nvGrpSpPr>
      <p:grpSpPr>
        <a:xfrm>
          <a:off x="0" y="0"/>
          <a:ext cx="0" cy="0"/>
          <a:chOff x="0" y="0"/>
          <a:chExt cx="0" cy="0"/>
        </a:xfrm>
      </p:grpSpPr>
      <p:sp>
        <p:nvSpPr>
          <p:cNvPr id="1029" name="Rectangle 5"/>
          <p:cNvSpPr>
            <a:spLocks noGrp="1" noChangeArrowheads="1"/>
          </p:cNvSpPr>
          <p:nvPr>
            <p:ph type="ftr" sz="quarter" idx="3"/>
          </p:nvPr>
        </p:nvSpPr>
        <p:spPr bwMode="auto">
          <a:xfrm>
            <a:off x="2286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latin typeface="Calibri" pitchFamily="34" charset="0"/>
              </a:defRPr>
            </a:lvl1pPr>
          </a:lstStyle>
          <a:p>
            <a:r>
              <a:rPr lang="en-US" dirty="0" smtClean="0">
                <a:solidFill>
                  <a:srgbClr val="000000"/>
                </a:solidFill>
              </a:rPr>
              <a:t>LP: Sensitivity Analysis</a:t>
            </a:r>
            <a:endParaRPr lang="en-US" dirty="0">
              <a:solidFill>
                <a:srgbClr val="000000"/>
              </a:solidFill>
            </a:endParaRP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fontAlgn="base">
              <a:spcBef>
                <a:spcPct val="0"/>
              </a:spcBef>
              <a:spcAft>
                <a:spcPct val="0"/>
              </a:spcAft>
              <a:defRPr lang="en-US" sz="1200" kern="1200" smtClean="0">
                <a:solidFill>
                  <a:schemeClr val="tx1"/>
                </a:solidFill>
                <a:effectLst/>
                <a:latin typeface="Calibri" pitchFamily="34" charset="0"/>
                <a:ea typeface="+mn-ea"/>
                <a:cs typeface="+mn-cs"/>
              </a:defRPr>
            </a:lvl1pPr>
          </a:lstStyle>
          <a:p>
            <a:fld id="{E10A3A28-1432-4FDB-9569-E197E51B001D}" type="slidenum">
              <a:rPr>
                <a:solidFill>
                  <a:srgbClr val="000000"/>
                </a:solidFill>
              </a:rPr>
              <a:pPr/>
              <a:t>‹#›</a:t>
            </a:fld>
            <a:endParaRPr dirty="0">
              <a:solidFill>
                <a:srgbClr val="000000"/>
              </a:solidFill>
            </a:endParaRPr>
          </a:p>
        </p:txBody>
      </p:sp>
      <p:sp>
        <p:nvSpPr>
          <p:cNvPr id="8" name="Text Box 4"/>
          <p:cNvSpPr txBox="1">
            <a:spLocks noChangeArrowheads="1"/>
          </p:cNvSpPr>
          <p:nvPr/>
        </p:nvSpPr>
        <p:spPr bwMode="auto">
          <a:xfrm>
            <a:off x="4191000" y="6515100"/>
            <a:ext cx="1143000" cy="274638"/>
          </a:xfrm>
          <a:prstGeom prst="rect">
            <a:avLst/>
          </a:prstGeom>
          <a:noFill/>
          <a:ln w="9525">
            <a:noFill/>
            <a:miter lim="800000"/>
            <a:headEnd/>
            <a:tailEnd/>
          </a:ln>
          <a:effectLst/>
        </p:spPr>
        <p:txBody>
          <a:bodyPr>
            <a:spAutoFit/>
          </a:bodyPr>
          <a:lstStyle/>
          <a:p>
            <a:pPr>
              <a:spcBef>
                <a:spcPct val="50000"/>
              </a:spcBef>
            </a:pPr>
            <a:r>
              <a:rPr lang="en-US" sz="1200" dirty="0" smtClean="0">
                <a:solidFill>
                  <a:srgbClr val="000000"/>
                </a:solidFill>
                <a:effectLst/>
                <a:latin typeface="Arial Unicode MS" pitchFamily="34" charset="-128"/>
              </a:rPr>
              <a:t>BU.520.601</a:t>
            </a:r>
            <a:endParaRPr lang="en-US" sz="1200" dirty="0">
              <a:solidFill>
                <a:srgbClr val="000000"/>
              </a:solidFill>
              <a:effectLst/>
              <a:latin typeface="Arial Unicode MS" pitchFamily="34" charset="-128"/>
            </a:endParaRPr>
          </a:p>
        </p:txBody>
      </p:sp>
    </p:spTree>
  </p:cSld>
  <p:clrMap bg1="lt1" tx1="dk1" bg2="lt2" tx2="dk2" accent1="accent1" accent2="accent2" accent3="accent3" accent4="accent4" accent5="accent5" accent6="accent6" hlink="hlink" folHlink="folHlink"/>
  <p:sldLayoutIdLst>
    <p:sldLayoutId id="2147483657" r:id="rId1"/>
  </p:sldLayoutIdLst>
  <p:timing>
    <p:tnLst>
      <p:par>
        <p:cTn xmlns:p14="http://schemas.microsoft.com/office/powerpoint/2010/main" id="1" dur="indefinite" restart="never" nodeType="tmRoot"/>
      </p:par>
    </p:tnLst>
  </p:timing>
  <p:hf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4" Type="http://schemas.openxmlformats.org/officeDocument/2006/relationships/image" Target="../media/image6.png"/><Relationship Id="rId5"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png"/><Relationship Id="rId3" Type="http://schemas.openxmlformats.org/officeDocument/2006/relationships/image" Target="../media/image1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smtClean="0"/>
              <a:t>LP: Sensitivity Analysis</a:t>
            </a:r>
            <a:endParaRPr lang="en-US" dirty="0"/>
          </a:p>
        </p:txBody>
      </p:sp>
      <p:sp>
        <p:nvSpPr>
          <p:cNvPr id="3" name="Slide Number Placeholder 2"/>
          <p:cNvSpPr>
            <a:spLocks noGrp="1"/>
          </p:cNvSpPr>
          <p:nvPr>
            <p:ph type="sldNum" sz="quarter" idx="11"/>
          </p:nvPr>
        </p:nvSpPr>
        <p:spPr/>
        <p:txBody>
          <a:bodyPr/>
          <a:lstStyle/>
          <a:p>
            <a:fld id="{7747B4F1-8956-471D-9BF2-5C23A2F5FEC2}" type="slidenum">
              <a:rPr lang="en-US" smtClean="0"/>
              <a:pPr/>
              <a:t>1</a:t>
            </a:fld>
            <a:endParaRPr lang="en-US" dirty="0"/>
          </a:p>
        </p:txBody>
      </p:sp>
      <p:sp>
        <p:nvSpPr>
          <p:cNvPr id="5" name="Text Box 68"/>
          <p:cNvSpPr txBox="1">
            <a:spLocks noChangeArrowheads="1"/>
          </p:cNvSpPr>
          <p:nvPr/>
        </p:nvSpPr>
        <p:spPr bwMode="auto">
          <a:xfrm>
            <a:off x="1447800" y="3124200"/>
            <a:ext cx="6553200" cy="461665"/>
          </a:xfrm>
          <a:prstGeom prst="rect">
            <a:avLst/>
          </a:prstGeom>
          <a:noFill/>
          <a:ln w="9525">
            <a:noFill/>
            <a:miter lim="800000"/>
            <a:headEnd/>
            <a:tailEnd/>
          </a:ln>
          <a:effectLst/>
        </p:spPr>
        <p:txBody>
          <a:bodyPr>
            <a:spAutoFit/>
          </a:bodyPr>
          <a:lstStyle/>
          <a:p>
            <a:pPr algn="ctr"/>
            <a:r>
              <a:rPr lang="en-US" b="1" dirty="0" smtClean="0">
                <a:effectLst>
                  <a:outerShdw blurRad="38100" dist="38100" dir="2700000" algn="tl">
                    <a:srgbClr val="FFFFFF"/>
                  </a:outerShdw>
                </a:effectLst>
                <a:latin typeface="Arial" pitchFamily="34" charset="0"/>
              </a:rPr>
              <a:t>Sensitivity Analysis</a:t>
            </a:r>
            <a:endParaRPr lang="en-US" dirty="0">
              <a:effectLst>
                <a:outerShdw blurRad="38100" dist="38100" dir="2700000" algn="tl">
                  <a:srgbClr val="FFFFFF"/>
                </a:outerShdw>
              </a:effectLst>
              <a:latin typeface="Arial" pitchFamily="34" charset="0"/>
            </a:endParaRPr>
          </a:p>
        </p:txBody>
      </p:sp>
      <p:sp>
        <p:nvSpPr>
          <p:cNvPr id="7" name="Text Box 68"/>
          <p:cNvSpPr txBox="1">
            <a:spLocks noChangeArrowheads="1"/>
          </p:cNvSpPr>
          <p:nvPr/>
        </p:nvSpPr>
        <p:spPr bwMode="auto">
          <a:xfrm>
            <a:off x="1524000" y="3962400"/>
            <a:ext cx="6553200" cy="1200329"/>
          </a:xfrm>
          <a:prstGeom prst="rect">
            <a:avLst/>
          </a:prstGeom>
          <a:noFill/>
          <a:ln w="9525">
            <a:noFill/>
            <a:miter lim="800000"/>
            <a:headEnd/>
            <a:tailEnd/>
          </a:ln>
          <a:effectLst/>
        </p:spPr>
        <p:txBody>
          <a:bodyPr>
            <a:spAutoFit/>
          </a:bodyPr>
          <a:lstStyle/>
          <a:p>
            <a:pPr algn="ctr"/>
            <a:r>
              <a:rPr lang="en-US" b="1" dirty="0" smtClean="0">
                <a:effectLst>
                  <a:outerShdw blurRad="38100" dist="38100" dir="2700000" algn="tl">
                    <a:srgbClr val="FFFFFF"/>
                  </a:outerShdw>
                </a:effectLst>
                <a:latin typeface="Calibri" pitchFamily="34" charset="0"/>
                <a:cs typeface="Calibri" pitchFamily="34" charset="0"/>
              </a:rPr>
              <a:t>Basic theory</a:t>
            </a:r>
          </a:p>
          <a:p>
            <a:pPr algn="ctr"/>
            <a:r>
              <a:rPr lang="en-US" b="1" dirty="0" smtClean="0">
                <a:effectLst>
                  <a:outerShdw blurRad="38100" dist="38100" dir="2700000" algn="tl">
                    <a:srgbClr val="FFFFFF"/>
                  </a:outerShdw>
                </a:effectLst>
                <a:latin typeface="Calibri" pitchFamily="34" charset="0"/>
                <a:cs typeface="Calibri" pitchFamily="34" charset="0"/>
              </a:rPr>
              <a:t>Understanding optimum solution</a:t>
            </a:r>
          </a:p>
          <a:p>
            <a:pPr algn="ctr"/>
            <a:r>
              <a:rPr lang="en-US" b="1" dirty="0" smtClean="0">
                <a:effectLst>
                  <a:outerShdw blurRad="38100" dist="38100" dir="2700000" algn="tl">
                    <a:srgbClr val="FFFFFF"/>
                  </a:outerShdw>
                </a:effectLst>
                <a:latin typeface="Calibri" pitchFamily="34" charset="0"/>
                <a:cs typeface="Calibri" pitchFamily="34" charset="0"/>
              </a:rPr>
              <a:t>Sensitivity analysis</a:t>
            </a:r>
            <a:endParaRPr lang="en-US" dirty="0">
              <a:effectLst>
                <a:outerShdw blurRad="38100" dist="38100" dir="2700000" algn="tl">
                  <a:srgbClr val="FFFFFF"/>
                </a:outerShdw>
              </a:effectLst>
              <a:latin typeface="Calibri" pitchFamily="34" charset="0"/>
              <a:cs typeface="Calibri" pitchFamily="34" charset="0"/>
            </a:endParaRPr>
          </a:p>
        </p:txBody>
      </p:sp>
      <p:sp>
        <p:nvSpPr>
          <p:cNvPr id="6" name="Rectangle 5"/>
          <p:cNvSpPr/>
          <p:nvPr/>
        </p:nvSpPr>
        <p:spPr>
          <a:xfrm>
            <a:off x="3505200" y="5943600"/>
            <a:ext cx="2286000" cy="400110"/>
          </a:xfrm>
          <a:prstGeom prst="rect">
            <a:avLst/>
          </a:prstGeom>
        </p:spPr>
        <p:txBody>
          <a:bodyPr wrap="square">
            <a:spAutoFit/>
          </a:bodyPr>
          <a:lstStyle/>
          <a:p>
            <a:r>
              <a:rPr lang="en-US" sz="2000" b="1" dirty="0" smtClean="0">
                <a:effectLst>
                  <a:outerShdw blurRad="38100" dist="38100" dir="2700000" algn="tl">
                    <a:srgbClr val="FFFFFF"/>
                  </a:outerShdw>
                </a:effectLst>
                <a:latin typeface="Verdana" pitchFamily="34" charset="0"/>
              </a:rPr>
              <a:t>Summer 2013</a:t>
            </a:r>
            <a:endParaRPr lang="en-US" sz="2000" b="1" dirty="0">
              <a:effectLst>
                <a:outerShdw blurRad="38100" dist="38100" dir="2700000" algn="tl">
                  <a:srgbClr val="FFFFFF"/>
                </a:outerShdw>
              </a:effectLst>
              <a:latin typeface="Verdana"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Freeform 51"/>
          <p:cNvSpPr/>
          <p:nvPr/>
        </p:nvSpPr>
        <p:spPr bwMode="auto">
          <a:xfrm>
            <a:off x="853440" y="2545080"/>
            <a:ext cx="4084320" cy="3749040"/>
          </a:xfrm>
          <a:custGeom>
            <a:avLst/>
            <a:gdLst>
              <a:gd name="connsiteX0" fmla="*/ 2590800 w 4084320"/>
              <a:gd name="connsiteY0" fmla="*/ 2941320 h 3749040"/>
              <a:gd name="connsiteX1" fmla="*/ 4084320 w 4084320"/>
              <a:gd name="connsiteY1" fmla="*/ 3749040 h 3749040"/>
              <a:gd name="connsiteX2" fmla="*/ 3276600 w 4084320"/>
              <a:gd name="connsiteY2" fmla="*/ 3733800 h 3749040"/>
              <a:gd name="connsiteX3" fmla="*/ 0 w 4084320"/>
              <a:gd name="connsiteY3" fmla="*/ 0 h 3749040"/>
              <a:gd name="connsiteX4" fmla="*/ 0 w 4084320"/>
              <a:gd name="connsiteY4" fmla="*/ 1630680 h 3749040"/>
              <a:gd name="connsiteX5" fmla="*/ 2667000 w 4084320"/>
              <a:gd name="connsiteY5" fmla="*/ 2987040 h 3749040"/>
              <a:gd name="connsiteX6" fmla="*/ 2667000 w 4084320"/>
              <a:gd name="connsiteY6" fmla="*/ 2987040 h 3749040"/>
              <a:gd name="connsiteX7" fmla="*/ 2590800 w 4084320"/>
              <a:gd name="connsiteY7" fmla="*/ 2941320 h 3749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84320" h="3749040">
                <a:moveTo>
                  <a:pt x="2590800" y="2941320"/>
                </a:moveTo>
                <a:lnTo>
                  <a:pt x="4084320" y="3749040"/>
                </a:lnTo>
                <a:lnTo>
                  <a:pt x="3276600" y="3733800"/>
                </a:lnTo>
                <a:lnTo>
                  <a:pt x="0" y="0"/>
                </a:lnTo>
                <a:lnTo>
                  <a:pt x="0" y="1630680"/>
                </a:lnTo>
                <a:lnTo>
                  <a:pt x="2667000" y="2987040"/>
                </a:lnTo>
                <a:lnTo>
                  <a:pt x="2667000" y="2987040"/>
                </a:lnTo>
                <a:lnTo>
                  <a:pt x="2590800" y="2941320"/>
                </a:lnTo>
                <a:close/>
              </a:path>
            </a:pathLst>
          </a:cu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4" name="Footer Placeholder 3"/>
          <p:cNvSpPr>
            <a:spLocks noGrp="1"/>
          </p:cNvSpPr>
          <p:nvPr>
            <p:ph type="ftr" sz="quarter" idx="10"/>
          </p:nvPr>
        </p:nvSpPr>
        <p:spPr/>
        <p:txBody>
          <a:bodyPr/>
          <a:lstStyle/>
          <a:p>
            <a:r>
              <a:rPr lang="en-US" dirty="0" smtClean="0"/>
              <a:t>LP: Sensitivity Analysis</a:t>
            </a:r>
            <a:endParaRPr lang="en-US" dirty="0"/>
          </a:p>
        </p:txBody>
      </p:sp>
      <p:sp>
        <p:nvSpPr>
          <p:cNvPr id="5" name="Slide Number Placeholder 4"/>
          <p:cNvSpPr>
            <a:spLocks noGrp="1"/>
          </p:cNvSpPr>
          <p:nvPr>
            <p:ph type="sldNum" sz="quarter" idx="11"/>
          </p:nvPr>
        </p:nvSpPr>
        <p:spPr/>
        <p:txBody>
          <a:bodyPr/>
          <a:lstStyle/>
          <a:p>
            <a:fld id="{888837BE-EF37-416A-A6F4-6673181D1C09}" type="slidenum">
              <a:rPr lang="en-US" smtClean="0"/>
              <a:pPr/>
              <a:t>10</a:t>
            </a:fld>
            <a:endParaRPr lang="en-US" dirty="0"/>
          </a:p>
        </p:txBody>
      </p:sp>
      <p:sp>
        <p:nvSpPr>
          <p:cNvPr id="7" name="AutoShape 15"/>
          <p:cNvSpPr>
            <a:spLocks noChangeArrowheads="1"/>
          </p:cNvSpPr>
          <p:nvPr/>
        </p:nvSpPr>
        <p:spPr bwMode="blackWhite">
          <a:xfrm>
            <a:off x="228600" y="152400"/>
            <a:ext cx="3581400" cy="510778"/>
          </a:xfrm>
          <a:prstGeom prst="roundRect">
            <a:avLst>
              <a:gd name="adj" fmla="val 16667"/>
            </a:avLst>
          </a:prstGeom>
          <a:gradFill rotWithShape="1">
            <a:gsLst>
              <a:gs pos="0">
                <a:srgbClr val="FBEAC7"/>
              </a:gs>
              <a:gs pos="17999">
                <a:srgbClr val="FEE7F2"/>
              </a:gs>
              <a:gs pos="36000">
                <a:srgbClr val="FAC77D"/>
              </a:gs>
              <a:gs pos="61000">
                <a:srgbClr val="FBA97D"/>
              </a:gs>
              <a:gs pos="82001">
                <a:srgbClr val="FBD49C"/>
              </a:gs>
              <a:gs pos="100000">
                <a:srgbClr val="FEE7F2"/>
              </a:gs>
            </a:gsLst>
            <a:lin ang="5400000" scaled="0"/>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r>
              <a:rPr lang="en-US" b="1" dirty="0" smtClean="0">
                <a:solidFill>
                  <a:schemeClr val="tx2"/>
                </a:solidFill>
                <a:effectLst>
                  <a:outerShdw blurRad="38100" dist="38100" dir="2700000" algn="tl">
                    <a:srgbClr val="FFFFFF"/>
                  </a:outerShdw>
                </a:effectLst>
                <a:latin typeface="Verdana" pitchFamily="34" charset="0"/>
              </a:rPr>
              <a:t>Sensitivity Analysis</a:t>
            </a:r>
          </a:p>
        </p:txBody>
      </p:sp>
      <p:sp>
        <p:nvSpPr>
          <p:cNvPr id="14" name="Freeform 13"/>
          <p:cNvSpPr/>
          <p:nvPr/>
        </p:nvSpPr>
        <p:spPr bwMode="auto">
          <a:xfrm>
            <a:off x="788276" y="4430110"/>
            <a:ext cx="3358055" cy="1860331"/>
          </a:xfrm>
          <a:custGeom>
            <a:avLst/>
            <a:gdLst>
              <a:gd name="connsiteX0" fmla="*/ 15765 w 3358055"/>
              <a:gd name="connsiteY0" fmla="*/ 0 h 1860331"/>
              <a:gd name="connsiteX1" fmla="*/ 1387365 w 3358055"/>
              <a:gd name="connsiteY1" fmla="*/ 425669 h 1860331"/>
              <a:gd name="connsiteX2" fmla="*/ 2695903 w 3358055"/>
              <a:gd name="connsiteY2" fmla="*/ 1087821 h 1860331"/>
              <a:gd name="connsiteX3" fmla="*/ 3358055 w 3358055"/>
              <a:gd name="connsiteY3" fmla="*/ 1860331 h 1860331"/>
              <a:gd name="connsiteX4" fmla="*/ 725214 w 3358055"/>
              <a:gd name="connsiteY4" fmla="*/ 1860331 h 1860331"/>
              <a:gd name="connsiteX5" fmla="*/ 0 w 3358055"/>
              <a:gd name="connsiteY5" fmla="*/ 1261242 h 1860331"/>
              <a:gd name="connsiteX6" fmla="*/ 15765 w 3358055"/>
              <a:gd name="connsiteY6" fmla="*/ 0 h 1860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8055" h="1860331">
                <a:moveTo>
                  <a:pt x="15765" y="0"/>
                </a:moveTo>
                <a:lnTo>
                  <a:pt x="1387365" y="425669"/>
                </a:lnTo>
                <a:lnTo>
                  <a:pt x="2695903" y="1087821"/>
                </a:lnTo>
                <a:lnTo>
                  <a:pt x="3358055" y="1860331"/>
                </a:lnTo>
                <a:lnTo>
                  <a:pt x="725214" y="1860331"/>
                </a:lnTo>
                <a:lnTo>
                  <a:pt x="0" y="1261242"/>
                </a:lnTo>
                <a:lnTo>
                  <a:pt x="15765" y="0"/>
                </a:lnTo>
                <a:close/>
              </a:path>
            </a:pathLst>
          </a:cu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nvGrpSpPr>
          <p:cNvPr id="2" name="Group 41"/>
          <p:cNvGrpSpPr/>
          <p:nvPr/>
        </p:nvGrpSpPr>
        <p:grpSpPr>
          <a:xfrm>
            <a:off x="320040" y="1810512"/>
            <a:ext cx="7638288" cy="4714875"/>
            <a:chOff x="320040" y="1810512"/>
            <a:chExt cx="7638288" cy="4714875"/>
          </a:xfrm>
        </p:grpSpPr>
        <p:grpSp>
          <p:nvGrpSpPr>
            <p:cNvPr id="3" name="Group 8"/>
            <p:cNvGrpSpPr/>
            <p:nvPr/>
          </p:nvGrpSpPr>
          <p:grpSpPr>
            <a:xfrm>
              <a:off x="320040" y="1810512"/>
              <a:ext cx="7638288" cy="4714875"/>
              <a:chOff x="457200" y="838200"/>
              <a:chExt cx="7638288" cy="4714875"/>
            </a:xfrm>
          </p:grpSpPr>
          <p:pic>
            <p:nvPicPr>
              <p:cNvPr id="40" name="Picture 2"/>
              <p:cNvPicPr>
                <a:picLocks noChangeAspect="1" noChangeArrowheads="1"/>
              </p:cNvPicPr>
              <p:nvPr/>
            </p:nvPicPr>
            <p:blipFill>
              <a:blip r:embed="rId2" cstate="print"/>
              <a:srcRect/>
              <a:stretch>
                <a:fillRect/>
              </a:stretch>
            </p:blipFill>
            <p:spPr bwMode="auto">
              <a:xfrm>
                <a:off x="457200" y="838200"/>
                <a:ext cx="647700" cy="4714875"/>
              </a:xfrm>
              <a:prstGeom prst="rect">
                <a:avLst/>
              </a:prstGeom>
              <a:noFill/>
              <a:ln w="9525">
                <a:noFill/>
                <a:miter lim="800000"/>
                <a:headEnd/>
                <a:tailEnd/>
              </a:ln>
            </p:spPr>
          </p:pic>
          <p:pic>
            <p:nvPicPr>
              <p:cNvPr id="41" name="Picture 4"/>
              <p:cNvPicPr>
                <a:picLocks noChangeAspect="1" noChangeArrowheads="1"/>
              </p:cNvPicPr>
              <p:nvPr/>
            </p:nvPicPr>
            <p:blipFill>
              <a:blip r:embed="rId3" cstate="print"/>
              <a:srcRect/>
              <a:stretch>
                <a:fillRect/>
              </a:stretch>
            </p:blipFill>
            <p:spPr bwMode="auto">
              <a:xfrm>
                <a:off x="475488" y="5105400"/>
                <a:ext cx="7620000" cy="428625"/>
              </a:xfrm>
              <a:prstGeom prst="rect">
                <a:avLst/>
              </a:prstGeom>
              <a:noFill/>
              <a:ln w="9525">
                <a:noFill/>
                <a:miter lim="800000"/>
                <a:headEnd/>
                <a:tailEnd/>
              </a:ln>
            </p:spPr>
          </p:pic>
        </p:grpSp>
        <p:grpSp>
          <p:nvGrpSpPr>
            <p:cNvPr id="6" name="Group 33"/>
            <p:cNvGrpSpPr/>
            <p:nvPr/>
          </p:nvGrpSpPr>
          <p:grpSpPr>
            <a:xfrm>
              <a:off x="762000" y="2514600"/>
              <a:ext cx="6249988" cy="3814465"/>
              <a:chOff x="762000" y="2514600"/>
              <a:chExt cx="6249988" cy="3814465"/>
            </a:xfrm>
          </p:grpSpPr>
          <p:sp>
            <p:nvSpPr>
              <p:cNvPr id="30" name="Line 15"/>
              <p:cNvSpPr>
                <a:spLocks noChangeShapeType="1"/>
              </p:cNvSpPr>
              <p:nvPr/>
            </p:nvSpPr>
            <p:spPr bwMode="auto">
              <a:xfrm>
                <a:off x="839788" y="3822700"/>
                <a:ext cx="5486400" cy="2438400"/>
              </a:xfrm>
              <a:prstGeom prst="line">
                <a:avLst/>
              </a:prstGeom>
              <a:noFill/>
              <a:ln w="28575">
                <a:solidFill>
                  <a:srgbClr val="7030A0"/>
                </a:solidFill>
                <a:round/>
                <a:headEnd/>
                <a:tailEnd/>
              </a:ln>
              <a:effectLst/>
            </p:spPr>
            <p:txBody>
              <a:bodyPr wrap="none"/>
              <a:lstStyle/>
              <a:p>
                <a:endParaRPr lang="en-US" dirty="0"/>
              </a:p>
            </p:txBody>
          </p:sp>
          <p:sp>
            <p:nvSpPr>
              <p:cNvPr id="31" name="Line 17"/>
              <p:cNvSpPr>
                <a:spLocks noChangeShapeType="1"/>
              </p:cNvSpPr>
              <p:nvPr/>
            </p:nvSpPr>
            <p:spPr bwMode="auto">
              <a:xfrm>
                <a:off x="839788" y="4432300"/>
                <a:ext cx="6172200" cy="1828800"/>
              </a:xfrm>
              <a:prstGeom prst="line">
                <a:avLst/>
              </a:prstGeom>
              <a:noFill/>
              <a:ln w="28575">
                <a:solidFill>
                  <a:schemeClr val="accent2">
                    <a:lumMod val="75000"/>
                  </a:schemeClr>
                </a:solidFill>
                <a:round/>
                <a:headEnd/>
                <a:tailEnd/>
              </a:ln>
              <a:effectLst/>
            </p:spPr>
            <p:txBody>
              <a:bodyPr wrap="none"/>
              <a:lstStyle/>
              <a:p>
                <a:endParaRPr lang="en-US" dirty="0"/>
              </a:p>
            </p:txBody>
          </p:sp>
          <p:sp>
            <p:nvSpPr>
              <p:cNvPr id="32" name="Line 16"/>
              <p:cNvSpPr>
                <a:spLocks noChangeShapeType="1"/>
              </p:cNvSpPr>
              <p:nvPr/>
            </p:nvSpPr>
            <p:spPr bwMode="auto">
              <a:xfrm>
                <a:off x="839788" y="4127500"/>
                <a:ext cx="4114800" cy="2133600"/>
              </a:xfrm>
              <a:prstGeom prst="line">
                <a:avLst/>
              </a:prstGeom>
              <a:noFill/>
              <a:ln w="28575">
                <a:solidFill>
                  <a:srgbClr val="CC6600"/>
                </a:solidFill>
                <a:round/>
                <a:headEnd/>
                <a:tailEnd/>
              </a:ln>
              <a:effectLst/>
            </p:spPr>
            <p:txBody>
              <a:bodyPr wrap="none"/>
              <a:lstStyle/>
              <a:p>
                <a:endParaRPr lang="en-US" dirty="0"/>
              </a:p>
            </p:txBody>
          </p:sp>
          <p:sp>
            <p:nvSpPr>
              <p:cNvPr id="33" name="Line 14"/>
              <p:cNvSpPr>
                <a:spLocks noChangeShapeType="1"/>
              </p:cNvSpPr>
              <p:nvPr/>
            </p:nvSpPr>
            <p:spPr bwMode="auto">
              <a:xfrm flipH="1" flipV="1">
                <a:off x="838200" y="2514600"/>
                <a:ext cx="3276600" cy="3733800"/>
              </a:xfrm>
              <a:prstGeom prst="line">
                <a:avLst/>
              </a:prstGeom>
              <a:noFill/>
              <a:ln w="28575">
                <a:solidFill>
                  <a:srgbClr val="008000"/>
                </a:solidFill>
                <a:round/>
                <a:headEnd/>
                <a:tailEnd/>
              </a:ln>
              <a:effectLst/>
            </p:spPr>
            <p:txBody>
              <a:bodyPr wrap="none"/>
              <a:lstStyle/>
              <a:p>
                <a:endParaRPr lang="en-US" dirty="0"/>
              </a:p>
            </p:txBody>
          </p:sp>
          <p:sp>
            <p:nvSpPr>
              <p:cNvPr id="34" name="Rectangle 33"/>
              <p:cNvSpPr/>
              <p:nvPr/>
            </p:nvSpPr>
            <p:spPr>
              <a:xfrm>
                <a:off x="3810000" y="5791200"/>
                <a:ext cx="458780" cy="461665"/>
              </a:xfrm>
              <a:prstGeom prst="rect">
                <a:avLst/>
              </a:prstGeom>
            </p:spPr>
            <p:txBody>
              <a:bodyPr wrap="none">
                <a:spAutoFit/>
              </a:bodyPr>
              <a:lstStyle/>
              <a:p>
                <a:r>
                  <a:rPr lang="en-US" altLang="en-US" b="1" dirty="0" smtClean="0">
                    <a:effectLst>
                      <a:outerShdw blurRad="38100" dist="38100" dir="2700000" algn="tl">
                        <a:srgbClr val="FFFFFF"/>
                      </a:outerShdw>
                    </a:effectLst>
                    <a:latin typeface="Verdana" pitchFamily="34" charset="0"/>
                    <a:ea typeface="Verdana" pitchFamily="34" charset="0"/>
                    <a:cs typeface="Verdana" pitchFamily="34" charset="0"/>
                    <a:sym typeface="Wingdings"/>
                  </a:rPr>
                  <a:t></a:t>
                </a:r>
                <a:endParaRPr lang="en-US" dirty="0"/>
              </a:p>
            </p:txBody>
          </p:sp>
          <p:sp>
            <p:nvSpPr>
              <p:cNvPr id="35" name="Rectangle 34"/>
              <p:cNvSpPr/>
              <p:nvPr/>
            </p:nvSpPr>
            <p:spPr>
              <a:xfrm>
                <a:off x="762000" y="5867400"/>
                <a:ext cx="458780" cy="461665"/>
              </a:xfrm>
              <a:prstGeom prst="rect">
                <a:avLst/>
              </a:prstGeom>
            </p:spPr>
            <p:txBody>
              <a:bodyPr wrap="none">
                <a:spAutoFit/>
              </a:bodyPr>
              <a:lstStyle/>
              <a:p>
                <a:r>
                  <a:rPr lang="en-US" altLang="en-US" b="1" dirty="0" smtClean="0">
                    <a:effectLst>
                      <a:outerShdw blurRad="38100" dist="38100" dir="2700000" algn="tl">
                        <a:srgbClr val="FFFFFF"/>
                      </a:outerShdw>
                    </a:effectLst>
                    <a:latin typeface="Arial" charset="0"/>
                    <a:sym typeface="Wingdings"/>
                  </a:rPr>
                  <a:t></a:t>
                </a:r>
                <a:endParaRPr lang="en-US" dirty="0"/>
              </a:p>
            </p:txBody>
          </p:sp>
          <p:sp>
            <p:nvSpPr>
              <p:cNvPr id="36" name="Rectangle 35"/>
              <p:cNvSpPr/>
              <p:nvPr/>
            </p:nvSpPr>
            <p:spPr>
              <a:xfrm>
                <a:off x="2438400" y="4114800"/>
                <a:ext cx="458780" cy="461665"/>
              </a:xfrm>
              <a:prstGeom prst="rect">
                <a:avLst/>
              </a:prstGeom>
            </p:spPr>
            <p:txBody>
              <a:bodyPr wrap="none">
                <a:spAutoFit/>
              </a:bodyPr>
              <a:lstStyle/>
              <a:p>
                <a:r>
                  <a:rPr lang="en-US" altLang="en-US" b="1" dirty="0" smtClean="0">
                    <a:effectLst>
                      <a:outerShdw blurRad="38100" dist="38100" dir="2700000" algn="tl">
                        <a:srgbClr val="FFFFFF"/>
                      </a:outerShdw>
                    </a:effectLst>
                    <a:latin typeface="Arial" charset="0"/>
                    <a:sym typeface="Wingdings"/>
                  </a:rPr>
                  <a:t></a:t>
                </a:r>
                <a:endParaRPr lang="en-US" dirty="0"/>
              </a:p>
            </p:txBody>
          </p:sp>
          <p:sp>
            <p:nvSpPr>
              <p:cNvPr id="37" name="Rectangle 36"/>
              <p:cNvSpPr/>
              <p:nvPr/>
            </p:nvSpPr>
            <p:spPr>
              <a:xfrm>
                <a:off x="990600" y="3505200"/>
                <a:ext cx="458780" cy="461665"/>
              </a:xfrm>
              <a:prstGeom prst="rect">
                <a:avLst/>
              </a:prstGeom>
            </p:spPr>
            <p:txBody>
              <a:bodyPr wrap="none">
                <a:spAutoFit/>
              </a:bodyPr>
              <a:lstStyle/>
              <a:p>
                <a:r>
                  <a:rPr lang="en-US" altLang="en-US" b="1" dirty="0" smtClean="0">
                    <a:effectLst>
                      <a:outerShdw blurRad="38100" dist="38100" dir="2700000" algn="tl">
                        <a:srgbClr val="FFFFFF"/>
                      </a:outerShdw>
                    </a:effectLst>
                    <a:latin typeface="Arial" charset="0"/>
                    <a:sym typeface="Wingdings"/>
                  </a:rPr>
                  <a:t></a:t>
                </a:r>
                <a:endParaRPr lang="en-US" dirty="0"/>
              </a:p>
            </p:txBody>
          </p:sp>
          <p:sp>
            <p:nvSpPr>
              <p:cNvPr id="38" name="Rectangle 37"/>
              <p:cNvSpPr/>
              <p:nvPr/>
            </p:nvSpPr>
            <p:spPr>
              <a:xfrm>
                <a:off x="6477000" y="5791200"/>
                <a:ext cx="458780" cy="461665"/>
              </a:xfrm>
              <a:prstGeom prst="rect">
                <a:avLst/>
              </a:prstGeom>
            </p:spPr>
            <p:txBody>
              <a:bodyPr wrap="none">
                <a:spAutoFit/>
              </a:bodyPr>
              <a:lstStyle/>
              <a:p>
                <a:r>
                  <a:rPr lang="en-US" altLang="en-US" b="1" dirty="0" smtClean="0">
                    <a:effectLst>
                      <a:outerShdw blurRad="38100" dist="38100" dir="2700000" algn="tl">
                        <a:srgbClr val="FFFFFF"/>
                      </a:outerShdw>
                    </a:effectLst>
                    <a:latin typeface="Arial" charset="0"/>
                    <a:sym typeface="Wingdings"/>
                  </a:rPr>
                  <a:t></a:t>
                </a:r>
                <a:endParaRPr lang="en-US" dirty="0"/>
              </a:p>
            </p:txBody>
          </p:sp>
          <p:cxnSp>
            <p:nvCxnSpPr>
              <p:cNvPr id="39" name="Straight Connector 38"/>
              <p:cNvCxnSpPr/>
              <p:nvPr/>
            </p:nvCxnSpPr>
            <p:spPr bwMode="auto">
              <a:xfrm>
                <a:off x="838200" y="5715000"/>
                <a:ext cx="685800" cy="533400"/>
              </a:xfrm>
              <a:prstGeom prst="line">
                <a:avLst/>
              </a:prstGeom>
              <a:solidFill>
                <a:schemeClr val="accent1"/>
              </a:solidFill>
              <a:ln w="25400" cap="flat" cmpd="sng" algn="ctr">
                <a:solidFill>
                  <a:srgbClr val="FF66CC"/>
                </a:solidFill>
                <a:prstDash val="solid"/>
                <a:round/>
                <a:headEnd type="none" w="med" len="med"/>
                <a:tailEnd type="none" w="med" len="med"/>
              </a:ln>
              <a:effectLst/>
            </p:spPr>
          </p:cxnSp>
        </p:grpSp>
      </p:grpSp>
      <p:sp>
        <p:nvSpPr>
          <p:cNvPr id="20" name="Oval 19"/>
          <p:cNvSpPr/>
          <p:nvPr/>
        </p:nvSpPr>
        <p:spPr bwMode="auto">
          <a:xfrm>
            <a:off x="3383280" y="5394960"/>
            <a:ext cx="137160" cy="137160"/>
          </a:xfrm>
          <a:prstGeom prst="ellipse">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46" name="Rectangle 45"/>
          <p:cNvSpPr/>
          <p:nvPr/>
        </p:nvSpPr>
        <p:spPr>
          <a:xfrm>
            <a:off x="402420" y="914400"/>
            <a:ext cx="3810000" cy="1631216"/>
          </a:xfrm>
          <a:prstGeom prst="rect">
            <a:avLst/>
          </a:prstGeom>
        </p:spPr>
        <p:txBody>
          <a:bodyPr wrap="square">
            <a:spAutoFit/>
          </a:bodyPr>
          <a:lstStyle/>
          <a:p>
            <a:pPr marL="457200" lvl="0" indent="-457200" eaLnBrk="0" hangingPunct="0"/>
            <a:r>
              <a:rPr lang="en-US" altLang="en-US" sz="2000" b="1" dirty="0">
                <a:effectLst>
                  <a:outerShdw blurRad="38100" dist="38100" dir="2700000" algn="tl">
                    <a:srgbClr val="FFFFFF"/>
                  </a:outerShdw>
                </a:effectLst>
                <a:latin typeface="Calibri" pitchFamily="34" charset="0"/>
                <a:ea typeface="Verdana" pitchFamily="34" charset="0"/>
                <a:cs typeface="Calibri" pitchFamily="34" charset="0"/>
              </a:rPr>
              <a:t>Q1: How much the unit profit of Ace can go up or down from $8 without changing the current optimal production quantities?</a:t>
            </a:r>
          </a:p>
        </p:txBody>
      </p:sp>
      <p:grpSp>
        <p:nvGrpSpPr>
          <p:cNvPr id="48" name="Group 47"/>
          <p:cNvGrpSpPr/>
          <p:nvPr/>
        </p:nvGrpSpPr>
        <p:grpSpPr>
          <a:xfrm>
            <a:off x="838200" y="2514600"/>
            <a:ext cx="4116388" cy="3746500"/>
            <a:chOff x="990600" y="2667000"/>
            <a:chExt cx="4116388" cy="3746500"/>
          </a:xfrm>
        </p:grpSpPr>
        <p:sp>
          <p:nvSpPr>
            <p:cNvPr id="42" name="Line 16"/>
            <p:cNvSpPr>
              <a:spLocks noChangeShapeType="1"/>
            </p:cNvSpPr>
            <p:nvPr/>
          </p:nvSpPr>
          <p:spPr bwMode="auto">
            <a:xfrm>
              <a:off x="992188" y="4279900"/>
              <a:ext cx="4114800" cy="2133600"/>
            </a:xfrm>
            <a:prstGeom prst="line">
              <a:avLst/>
            </a:prstGeom>
            <a:noFill/>
            <a:ln w="50800">
              <a:solidFill>
                <a:schemeClr val="tx1"/>
              </a:solidFill>
              <a:round/>
              <a:headEnd/>
              <a:tailEnd/>
            </a:ln>
            <a:effectLst/>
          </p:spPr>
          <p:txBody>
            <a:bodyPr wrap="none"/>
            <a:lstStyle/>
            <a:p>
              <a:endParaRPr lang="en-US" dirty="0"/>
            </a:p>
          </p:txBody>
        </p:sp>
        <p:sp>
          <p:nvSpPr>
            <p:cNvPr id="47" name="Line 14"/>
            <p:cNvSpPr>
              <a:spLocks noChangeShapeType="1"/>
            </p:cNvSpPr>
            <p:nvPr/>
          </p:nvSpPr>
          <p:spPr bwMode="auto">
            <a:xfrm flipH="1" flipV="1">
              <a:off x="990600" y="2667000"/>
              <a:ext cx="3276600" cy="3733800"/>
            </a:xfrm>
            <a:prstGeom prst="line">
              <a:avLst/>
            </a:prstGeom>
            <a:noFill/>
            <a:ln w="50800">
              <a:solidFill>
                <a:schemeClr val="tx1"/>
              </a:solidFill>
              <a:round/>
              <a:headEnd/>
              <a:tailEnd/>
            </a:ln>
            <a:effectLst/>
          </p:spPr>
          <p:txBody>
            <a:bodyPr wrap="none"/>
            <a:lstStyle/>
            <a:p>
              <a:endParaRPr lang="en-US" dirty="0"/>
            </a:p>
          </p:txBody>
        </p:sp>
      </p:grpSp>
      <p:sp>
        <p:nvSpPr>
          <p:cNvPr id="49" name="Rectangle 48"/>
          <p:cNvSpPr/>
          <p:nvPr/>
        </p:nvSpPr>
        <p:spPr>
          <a:xfrm>
            <a:off x="2669370" y="2989302"/>
            <a:ext cx="5867400" cy="1015663"/>
          </a:xfrm>
          <a:prstGeom prst="rect">
            <a:avLst/>
          </a:prstGeom>
        </p:spPr>
        <p:txBody>
          <a:bodyPr wrap="square">
            <a:spAutoFit/>
          </a:bodyPr>
          <a:lstStyle/>
          <a:p>
            <a:pPr eaLnBrk="0" hangingPunct="0"/>
            <a:r>
              <a:rPr lang="en-US" altLang="en-US" sz="2000" b="1" dirty="0" smtClean="0">
                <a:effectLst>
                  <a:outerShdw blurRad="38100" dist="38100" dir="2700000" algn="tl">
                    <a:srgbClr val="FFFFFF"/>
                  </a:outerShdw>
                </a:effectLst>
                <a:latin typeface="Verdana" pitchFamily="34" charset="0"/>
                <a:ea typeface="Verdana" pitchFamily="34" charset="0"/>
                <a:cs typeface="Verdana" pitchFamily="34" charset="0"/>
              </a:rPr>
              <a:t>As long as the slope of the objective function isoprofit line stays within the binding constraints.</a:t>
            </a:r>
          </a:p>
        </p:txBody>
      </p:sp>
      <p:grpSp>
        <p:nvGrpSpPr>
          <p:cNvPr id="71" name="Group 70"/>
          <p:cNvGrpSpPr/>
          <p:nvPr/>
        </p:nvGrpSpPr>
        <p:grpSpPr>
          <a:xfrm>
            <a:off x="762000" y="3106251"/>
            <a:ext cx="3810000" cy="3218349"/>
            <a:chOff x="762000" y="3106251"/>
            <a:chExt cx="3810000" cy="3218349"/>
          </a:xfrm>
        </p:grpSpPr>
        <p:cxnSp>
          <p:nvCxnSpPr>
            <p:cNvPr id="54" name="Straight Connector 53"/>
            <p:cNvCxnSpPr/>
            <p:nvPr/>
          </p:nvCxnSpPr>
          <p:spPr bwMode="auto">
            <a:xfrm>
              <a:off x="762000" y="3352800"/>
              <a:ext cx="3810000" cy="2971800"/>
            </a:xfrm>
            <a:prstGeom prst="line">
              <a:avLst/>
            </a:prstGeom>
            <a:solidFill>
              <a:schemeClr val="accent1"/>
            </a:solidFill>
            <a:ln w="60325" cap="flat" cmpd="sng" algn="ctr">
              <a:solidFill>
                <a:srgbClr val="FF0000"/>
              </a:solidFill>
              <a:prstDash val="solid"/>
              <a:miter lim="800000"/>
              <a:headEnd type="none" w="med" len="med"/>
              <a:tailEnd type="none" w="med" len="med"/>
            </a:ln>
            <a:effectLst/>
          </p:spPr>
        </p:cxnSp>
        <p:sp>
          <p:nvSpPr>
            <p:cNvPr id="70" name="Freeform 69"/>
            <p:cNvSpPr/>
            <p:nvPr/>
          </p:nvSpPr>
          <p:spPr bwMode="auto">
            <a:xfrm rot="21062910">
              <a:off x="845821" y="3106251"/>
              <a:ext cx="838200" cy="1143000"/>
            </a:xfrm>
            <a:custGeom>
              <a:avLst/>
              <a:gdLst>
                <a:gd name="connsiteX0" fmla="*/ 0 w 1554480"/>
                <a:gd name="connsiteY0" fmla="*/ 1143000 h 1143000"/>
                <a:gd name="connsiteX1" fmla="*/ 1554480 w 1554480"/>
                <a:gd name="connsiteY1" fmla="*/ 0 h 1143000"/>
                <a:gd name="connsiteX0" fmla="*/ 0 w 1554480"/>
                <a:gd name="connsiteY0" fmla="*/ 1143000 h 1143000"/>
                <a:gd name="connsiteX1" fmla="*/ 1554480 w 1554480"/>
                <a:gd name="connsiteY1" fmla="*/ 0 h 1143000"/>
                <a:gd name="connsiteX0" fmla="*/ 914400 w 2468880"/>
                <a:gd name="connsiteY0" fmla="*/ 1905000 h 1905000"/>
                <a:gd name="connsiteX1" fmla="*/ 2468880 w 2468880"/>
                <a:gd name="connsiteY1" fmla="*/ 762000 h 1905000"/>
                <a:gd name="connsiteX0" fmla="*/ 914400 w 2468880"/>
                <a:gd name="connsiteY0" fmla="*/ 1905000 h 1905000"/>
                <a:gd name="connsiteX1" fmla="*/ 2468880 w 2468880"/>
                <a:gd name="connsiteY1" fmla="*/ 762000 h 1905000"/>
                <a:gd name="connsiteX0" fmla="*/ 914400 w 2468880"/>
                <a:gd name="connsiteY0" fmla="*/ 1905000 h 1905000"/>
                <a:gd name="connsiteX1" fmla="*/ 2468880 w 2468880"/>
                <a:gd name="connsiteY1" fmla="*/ 762000 h 1905000"/>
                <a:gd name="connsiteX0" fmla="*/ 914400 w 2468880"/>
                <a:gd name="connsiteY0" fmla="*/ 1905000 h 1905000"/>
                <a:gd name="connsiteX1" fmla="*/ 2468880 w 2468880"/>
                <a:gd name="connsiteY1" fmla="*/ 762000 h 1905000"/>
                <a:gd name="connsiteX0" fmla="*/ 441960 w 2468880"/>
                <a:gd name="connsiteY0" fmla="*/ 2514600 h 2514600"/>
                <a:gd name="connsiteX1" fmla="*/ 2468880 w 2468880"/>
                <a:gd name="connsiteY1" fmla="*/ 762000 h 2514600"/>
                <a:gd name="connsiteX0" fmla="*/ 259080 w 2468880"/>
                <a:gd name="connsiteY0" fmla="*/ 2514600 h 2514600"/>
                <a:gd name="connsiteX1" fmla="*/ 2468880 w 2468880"/>
                <a:gd name="connsiteY1" fmla="*/ 762000 h 2514600"/>
              </a:gdLst>
              <a:ahLst/>
              <a:cxnLst>
                <a:cxn ang="0">
                  <a:pos x="connsiteX0" y="connsiteY0"/>
                </a:cxn>
                <a:cxn ang="0">
                  <a:pos x="connsiteX1" y="connsiteY1"/>
                </a:cxn>
              </a:cxnLst>
              <a:rect l="l" t="t" r="r" b="b"/>
              <a:pathLst>
                <a:path w="2468880" h="2514600">
                  <a:moveTo>
                    <a:pt x="259080" y="2514600"/>
                  </a:moveTo>
                  <a:cubicBezTo>
                    <a:pt x="137160" y="1371600"/>
                    <a:pt x="0" y="0"/>
                    <a:pt x="2468880" y="762000"/>
                  </a:cubicBezTo>
                </a:path>
              </a:pathLst>
            </a:custGeom>
            <a:noFill/>
            <a:ln w="50800" cap="flat" cmpd="sng" algn="ctr">
              <a:solidFill>
                <a:schemeClr val="tx1"/>
              </a:solidFill>
              <a:prstDash val="solid"/>
              <a:round/>
              <a:headEnd type="stealth" w="lg" len="lg"/>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grpSp>
        <p:nvGrpSpPr>
          <p:cNvPr id="43" name="Group 42"/>
          <p:cNvGrpSpPr/>
          <p:nvPr/>
        </p:nvGrpSpPr>
        <p:grpSpPr>
          <a:xfrm>
            <a:off x="4114800" y="228600"/>
            <a:ext cx="4724400" cy="1938992"/>
            <a:chOff x="4114800" y="228600"/>
            <a:chExt cx="4724400" cy="1938992"/>
          </a:xfrm>
        </p:grpSpPr>
        <p:sp>
          <p:nvSpPr>
            <p:cNvPr id="44" name="Text Box 5"/>
            <p:cNvSpPr txBox="1">
              <a:spLocks noChangeArrowheads="1"/>
            </p:cNvSpPr>
            <p:nvPr/>
          </p:nvSpPr>
          <p:spPr bwMode="auto">
            <a:xfrm>
              <a:off x="4114800" y="228600"/>
              <a:ext cx="4724400" cy="1938992"/>
            </a:xfrm>
            <a:prstGeom prst="rect">
              <a:avLst/>
            </a:prstGeom>
            <a:noFill/>
            <a:ln w="25400" cmpd="dbl">
              <a:solidFill>
                <a:schemeClr val="tx1"/>
              </a:solidFill>
              <a:miter lim="800000"/>
              <a:headEnd/>
              <a:tailEnd/>
            </a:ln>
            <a:effectLst/>
          </p:spPr>
          <p:txBody>
            <a:bodyPr wrap="square" anchor="ctr">
              <a:spAutoFit/>
            </a:bodyPr>
            <a:lstStyle/>
            <a:p>
              <a:pPr algn="r" eaLnBrk="0" hangingPunct="0"/>
              <a:r>
                <a:rPr lang="en-US" altLang="en-US" sz="2000" b="1" dirty="0" smtClean="0">
                  <a:effectLst>
                    <a:outerShdw blurRad="38100" dist="38100" dir="2700000" algn="tl">
                      <a:srgbClr val="FFFFFF"/>
                    </a:outerShdw>
                  </a:effectLst>
                  <a:latin typeface="Verdana" pitchFamily="34" charset="0"/>
                  <a:ea typeface="Verdana" pitchFamily="34" charset="0"/>
                  <a:cs typeface="Verdana" pitchFamily="34" charset="0"/>
                </a:rPr>
                <a:t>Maximize 10 x</a:t>
              </a:r>
              <a:r>
                <a:rPr lang="en-US" altLang="en-US" sz="2000" b="1" baseline="-25000" dirty="0" smtClean="0">
                  <a:effectLst>
                    <a:outerShdw blurRad="38100" dist="38100" dir="2700000" algn="tl">
                      <a:srgbClr val="FFFFFF"/>
                    </a:outerShdw>
                  </a:effectLst>
                  <a:latin typeface="Verdana" pitchFamily="34" charset="0"/>
                  <a:ea typeface="Verdana" pitchFamily="34" charset="0"/>
                  <a:cs typeface="Verdana" pitchFamily="34" charset="0"/>
                </a:rPr>
                <a:t>1</a:t>
              </a:r>
              <a:r>
                <a:rPr lang="en-US" altLang="en-US" sz="2000" b="1" dirty="0" smtClean="0">
                  <a:effectLst>
                    <a:outerShdw blurRad="38100" dist="38100" dir="2700000" algn="tl">
                      <a:srgbClr val="FFFFFF"/>
                    </a:outerShdw>
                  </a:effectLst>
                  <a:latin typeface="Verdana" pitchFamily="34" charset="0"/>
                  <a:ea typeface="Verdana" pitchFamily="34" charset="0"/>
                  <a:cs typeface="Verdana" pitchFamily="34" charset="0"/>
                </a:rPr>
                <a:t> + 8 x</a:t>
              </a:r>
              <a:r>
                <a:rPr lang="en-US" altLang="en-US" sz="2000" b="1" baseline="-25000" dirty="0" smtClean="0">
                  <a:effectLst>
                    <a:outerShdw blurRad="38100" dist="38100" dir="2700000" algn="tl">
                      <a:srgbClr val="FFFFFF"/>
                    </a:outerShdw>
                  </a:effectLst>
                  <a:latin typeface="Verdana" pitchFamily="34" charset="0"/>
                  <a:ea typeface="Verdana" pitchFamily="34" charset="0"/>
                  <a:cs typeface="Verdana" pitchFamily="34" charset="0"/>
                </a:rPr>
                <a:t>2 </a:t>
              </a:r>
              <a:r>
                <a:rPr lang="en-US" altLang="en-US" sz="2000" b="1" dirty="0" smtClean="0">
                  <a:effectLst>
                    <a:outerShdw blurRad="38100" dist="38100" dir="2700000" algn="tl">
                      <a:srgbClr val="FFFFFF"/>
                    </a:outerShdw>
                  </a:effectLst>
                  <a:latin typeface="Arial" charset="0"/>
                </a:rPr>
                <a:t>= Z</a:t>
              </a:r>
              <a:r>
                <a:rPr lang="en-US" altLang="en-US" sz="2000" b="1" dirty="0" smtClean="0">
                  <a:effectLst>
                    <a:outerShdw blurRad="38100" dist="38100" dir="2700000" algn="tl">
                      <a:srgbClr val="FFFFFF"/>
                    </a:outerShdw>
                  </a:effectLst>
                  <a:latin typeface="Verdana" pitchFamily="34" charset="0"/>
                  <a:ea typeface="Verdana" pitchFamily="34" charset="0"/>
                  <a:cs typeface="Verdana" pitchFamily="34" charset="0"/>
                </a:rPr>
                <a:t> </a:t>
              </a:r>
            </a:p>
            <a:p>
              <a:pPr algn="r" eaLnBrk="0" hangingPunct="0"/>
              <a:r>
                <a:rPr lang="en-US" altLang="en-US" sz="2000" b="1" dirty="0" smtClean="0">
                  <a:effectLst>
                    <a:outerShdw blurRad="38100" dist="38100" dir="2700000" algn="tl">
                      <a:srgbClr val="FFFFFF"/>
                    </a:outerShdw>
                  </a:effectLst>
                  <a:latin typeface="Verdana" pitchFamily="34" charset="0"/>
                  <a:ea typeface="Verdana" pitchFamily="34" charset="0"/>
                  <a:cs typeface="Verdana" pitchFamily="34" charset="0"/>
                  <a:sym typeface="Wingdings"/>
                </a:rPr>
                <a:t></a:t>
              </a:r>
              <a:r>
                <a:rPr lang="en-US" altLang="en-US" sz="2000" b="1"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rPr>
                <a:t>  </a:t>
              </a:r>
              <a:r>
                <a:rPr lang="en-US" altLang="en-US" sz="2000" b="1" dirty="0" smtClean="0">
                  <a:effectLst>
                    <a:outerShdw blurRad="38100" dist="38100" dir="2700000" algn="tl">
                      <a:srgbClr val="FFFFFF"/>
                    </a:outerShdw>
                  </a:effectLst>
                  <a:latin typeface="Arial" charset="0"/>
                </a:rPr>
                <a:t>7/10 </a:t>
              </a:r>
              <a:r>
                <a:rPr lang="en-US" altLang="en-US" sz="2000" b="1" dirty="0">
                  <a:effectLst>
                    <a:outerShdw blurRad="38100" dist="38100" dir="2700000" algn="tl">
                      <a:srgbClr val="FFFFFF"/>
                    </a:outerShdw>
                  </a:effectLst>
                  <a:latin typeface="Arial" charset="0"/>
                </a:rPr>
                <a:t>x</a:t>
              </a:r>
              <a:r>
                <a:rPr lang="en-US" altLang="en-US" sz="2000" b="1" baseline="-25000" dirty="0">
                  <a:effectLst>
                    <a:outerShdw blurRad="38100" dist="38100" dir="2700000" algn="tl">
                      <a:srgbClr val="FFFFFF"/>
                    </a:outerShdw>
                  </a:effectLst>
                  <a:latin typeface="Arial" charset="0"/>
                </a:rPr>
                <a:t>1</a:t>
              </a:r>
              <a:r>
                <a:rPr lang="en-US" altLang="en-US" sz="2000" b="1" dirty="0">
                  <a:effectLst>
                    <a:outerShdw blurRad="38100" dist="38100" dir="2700000" algn="tl">
                      <a:srgbClr val="FFFFFF"/>
                    </a:outerShdw>
                  </a:effectLst>
                  <a:latin typeface="Arial" charset="0"/>
                </a:rPr>
                <a:t>  +  </a:t>
              </a:r>
              <a:r>
                <a:rPr lang="en-US" altLang="en-US" sz="2000" b="1" dirty="0" smtClean="0">
                  <a:effectLst>
                    <a:outerShdw blurRad="38100" dist="38100" dir="2700000" algn="tl">
                      <a:srgbClr val="FFFFFF"/>
                    </a:outerShdw>
                  </a:effectLst>
                  <a:latin typeface="Arial" charset="0"/>
                </a:rPr>
                <a:t>    </a:t>
              </a:r>
              <a:r>
                <a:rPr lang="en-US" altLang="en-US" sz="2000" b="1" dirty="0">
                  <a:effectLst>
                    <a:outerShdw blurRad="38100" dist="38100" dir="2700000" algn="tl">
                      <a:srgbClr val="FFFFFF"/>
                    </a:outerShdw>
                  </a:effectLst>
                  <a:latin typeface="Arial" charset="0"/>
                </a:rPr>
                <a:t>x</a:t>
              </a:r>
              <a:r>
                <a:rPr lang="en-US" altLang="en-US" sz="2000" b="1" baseline="-25000" dirty="0">
                  <a:effectLst>
                    <a:outerShdw blurRad="38100" dist="38100" dir="2700000" algn="tl">
                      <a:srgbClr val="FFFFFF"/>
                    </a:outerShdw>
                  </a:effectLst>
                  <a:latin typeface="Arial" charset="0"/>
                </a:rPr>
                <a:t>2</a:t>
              </a:r>
              <a:r>
                <a:rPr lang="en-US" altLang="en-US" sz="2000" b="1" dirty="0">
                  <a:effectLst>
                    <a:outerShdw blurRad="38100" dist="38100" dir="2700000" algn="tl">
                      <a:srgbClr val="FFFFFF"/>
                    </a:outerShdw>
                  </a:effectLst>
                  <a:latin typeface="Arial" charset="0"/>
                </a:rPr>
                <a:t> </a:t>
              </a:r>
              <a:r>
                <a:rPr lang="en-US" altLang="en-US" sz="2000" b="1" dirty="0">
                  <a:effectLst>
                    <a:outerShdw blurRad="38100" dist="38100" dir="2700000" algn="tl">
                      <a:srgbClr val="FFFFFF"/>
                    </a:outerShdw>
                  </a:effectLst>
                  <a:latin typeface="Arial" charset="0"/>
                  <a:sym typeface="Symbol" pitchFamily="18" charset="2"/>
                </a:rPr>
                <a:t>  630</a:t>
              </a:r>
            </a:p>
            <a:p>
              <a:pPr algn="r" eaLnBrk="0" hangingPunct="0"/>
              <a:r>
                <a:rPr lang="en-US" altLang="en-US" sz="2000" b="1" dirty="0" smtClean="0">
                  <a:effectLst>
                    <a:outerShdw blurRad="38100" dist="38100" dir="2700000" algn="tl">
                      <a:srgbClr val="FFFFFF"/>
                    </a:outerShdw>
                  </a:effectLst>
                  <a:latin typeface="Arial" charset="0"/>
                  <a:sym typeface="Wingdings"/>
                </a:rPr>
                <a:t>  </a:t>
              </a:r>
              <a:r>
                <a:rPr lang="en-US" altLang="en-US" sz="2000" b="1" dirty="0" smtClean="0">
                  <a:effectLst>
                    <a:outerShdw blurRad="38100" dist="38100" dir="2700000" algn="tl">
                      <a:srgbClr val="FFFFFF"/>
                    </a:outerShdw>
                  </a:effectLst>
                  <a:latin typeface="Arial" charset="0"/>
                </a:rPr>
                <a:t>1/2 x</a:t>
              </a:r>
              <a:r>
                <a:rPr lang="en-US" altLang="en-US" sz="2000" b="1" baseline="-25000" dirty="0" smtClean="0">
                  <a:effectLst>
                    <a:outerShdw blurRad="38100" dist="38100" dir="2700000" algn="tl">
                      <a:srgbClr val="FFFFFF"/>
                    </a:outerShdw>
                  </a:effectLst>
                  <a:latin typeface="Arial" charset="0"/>
                </a:rPr>
                <a:t>1</a:t>
              </a:r>
              <a:r>
                <a:rPr lang="en-US" altLang="en-US" sz="2000" b="1" dirty="0" smtClean="0">
                  <a:effectLst>
                    <a:outerShdw blurRad="38100" dist="38100" dir="2700000" algn="tl">
                      <a:srgbClr val="FFFFFF"/>
                    </a:outerShdw>
                  </a:effectLst>
                  <a:latin typeface="Arial" charset="0"/>
                </a:rPr>
                <a:t>  </a:t>
              </a:r>
              <a:r>
                <a:rPr lang="en-US" altLang="en-US" sz="2000" b="1" dirty="0">
                  <a:effectLst>
                    <a:outerShdw blurRad="38100" dist="38100" dir="2700000" algn="tl">
                      <a:srgbClr val="FFFFFF"/>
                    </a:outerShdw>
                  </a:effectLst>
                  <a:latin typeface="Arial" charset="0"/>
                </a:rPr>
                <a:t>+ 5/6 </a:t>
              </a:r>
              <a:r>
                <a:rPr lang="en-US" altLang="en-US" sz="2000" b="1" dirty="0" smtClean="0">
                  <a:effectLst>
                    <a:outerShdw blurRad="38100" dist="38100" dir="2700000" algn="tl">
                      <a:srgbClr val="FFFFFF"/>
                    </a:outerShdw>
                  </a:effectLst>
                  <a:latin typeface="Arial" charset="0"/>
                </a:rPr>
                <a:t>x</a:t>
              </a:r>
              <a:r>
                <a:rPr lang="en-US" altLang="en-US" sz="2000" b="1" baseline="-25000" dirty="0" smtClean="0">
                  <a:effectLst>
                    <a:outerShdw blurRad="38100" dist="38100" dir="2700000" algn="tl">
                      <a:srgbClr val="FFFFFF"/>
                    </a:outerShdw>
                  </a:effectLst>
                  <a:latin typeface="Arial" charset="0"/>
                </a:rPr>
                <a:t>2</a:t>
              </a:r>
              <a:r>
                <a:rPr lang="en-US" altLang="en-US" sz="2000" b="1" dirty="0" smtClean="0">
                  <a:effectLst>
                    <a:outerShdw blurRad="38100" dist="38100" dir="2700000" algn="tl">
                      <a:srgbClr val="FFFFFF"/>
                    </a:outerShdw>
                  </a:effectLst>
                  <a:latin typeface="Arial" charset="0"/>
                </a:rPr>
                <a:t> </a:t>
              </a:r>
              <a:r>
                <a:rPr lang="en-US" altLang="en-US" sz="2000" b="1" dirty="0">
                  <a:effectLst>
                    <a:outerShdw blurRad="38100" dist="38100" dir="2700000" algn="tl">
                      <a:srgbClr val="FFFFFF"/>
                    </a:outerShdw>
                  </a:effectLst>
                  <a:latin typeface="Arial" charset="0"/>
                  <a:sym typeface="Symbol" pitchFamily="18" charset="2"/>
                </a:rPr>
                <a:t> </a:t>
              </a:r>
              <a:r>
                <a:rPr lang="en-US" altLang="en-US" sz="2000" b="1" dirty="0" smtClean="0">
                  <a:effectLst>
                    <a:outerShdw blurRad="38100" dist="38100" dir="2700000" algn="tl">
                      <a:srgbClr val="FFFFFF"/>
                    </a:outerShdw>
                  </a:effectLst>
                  <a:latin typeface="Arial" charset="0"/>
                  <a:sym typeface="Symbol" pitchFamily="18" charset="2"/>
                </a:rPr>
                <a:t>600                         </a:t>
              </a:r>
            </a:p>
            <a:p>
              <a:pPr algn="r" eaLnBrk="0" hangingPunct="0"/>
              <a:r>
                <a:rPr lang="en-US" altLang="en-US" sz="2000" b="1" dirty="0" smtClean="0">
                  <a:effectLst>
                    <a:outerShdw blurRad="38100" dist="38100" dir="2700000" algn="tl">
                      <a:srgbClr val="FFFFFF"/>
                    </a:outerShdw>
                  </a:effectLst>
                  <a:latin typeface="Arial" charset="0"/>
                  <a:sym typeface="Wingdings"/>
                </a:rPr>
                <a:t></a:t>
              </a:r>
              <a:r>
                <a:rPr lang="en-US" altLang="en-US" sz="2000" b="1" dirty="0" smtClean="0">
                  <a:effectLst>
                    <a:outerShdw blurRad="38100" dist="38100" dir="2700000" algn="tl">
                      <a:srgbClr val="FFFFFF"/>
                    </a:outerShdw>
                  </a:effectLst>
                  <a:latin typeface="Arial" charset="0"/>
                  <a:sym typeface="Symbol" pitchFamily="18" charset="2"/>
                </a:rPr>
                <a:t>  </a:t>
              </a:r>
              <a:r>
                <a:rPr lang="en-US" altLang="en-US" sz="2000" b="1" dirty="0" smtClean="0">
                  <a:effectLst>
                    <a:outerShdw blurRad="38100" dist="38100" dir="2700000" algn="tl">
                      <a:srgbClr val="FFFFFF"/>
                    </a:outerShdw>
                  </a:effectLst>
                  <a:latin typeface="Arial" charset="0"/>
                </a:rPr>
                <a:t>x</a:t>
              </a:r>
              <a:r>
                <a:rPr lang="en-US" altLang="en-US" sz="2000" b="1" baseline="-25000" dirty="0" smtClean="0">
                  <a:effectLst>
                    <a:outerShdw blurRad="38100" dist="38100" dir="2700000" algn="tl">
                      <a:srgbClr val="FFFFFF"/>
                    </a:outerShdw>
                  </a:effectLst>
                  <a:latin typeface="Arial" charset="0"/>
                </a:rPr>
                <a:t>1</a:t>
              </a:r>
              <a:r>
                <a:rPr lang="en-US" altLang="en-US" sz="2000" b="1" dirty="0" smtClean="0">
                  <a:effectLst>
                    <a:outerShdw blurRad="38100" dist="38100" dir="2700000" algn="tl">
                      <a:srgbClr val="FFFFFF"/>
                    </a:outerShdw>
                  </a:effectLst>
                  <a:latin typeface="Arial" charset="0"/>
                </a:rPr>
                <a:t>  + 2/3 x</a:t>
              </a:r>
              <a:r>
                <a:rPr lang="en-US" altLang="en-US" sz="2000" b="1" baseline="-25000" dirty="0" smtClean="0">
                  <a:effectLst>
                    <a:outerShdw blurRad="38100" dist="38100" dir="2700000" algn="tl">
                      <a:srgbClr val="FFFFFF"/>
                    </a:outerShdw>
                  </a:effectLst>
                  <a:latin typeface="Arial" charset="0"/>
                </a:rPr>
                <a:t>2</a:t>
              </a:r>
              <a:r>
                <a:rPr lang="en-US" altLang="en-US" sz="2000" b="1" dirty="0" smtClean="0">
                  <a:effectLst>
                    <a:outerShdw blurRad="38100" dist="38100" dir="2700000" algn="tl">
                      <a:srgbClr val="FFFFFF"/>
                    </a:outerShdw>
                  </a:effectLst>
                  <a:latin typeface="Arial" charset="0"/>
                </a:rPr>
                <a:t> </a:t>
              </a:r>
              <a:r>
                <a:rPr lang="en-US" altLang="en-US" sz="2000" b="1" dirty="0" smtClean="0">
                  <a:effectLst>
                    <a:outerShdw blurRad="38100" dist="38100" dir="2700000" algn="tl">
                      <a:srgbClr val="FFFFFF"/>
                    </a:outerShdw>
                  </a:effectLst>
                  <a:latin typeface="Arial" charset="0"/>
                  <a:sym typeface="Symbol" pitchFamily="18" charset="2"/>
                </a:rPr>
                <a:t> 708</a:t>
              </a:r>
            </a:p>
            <a:p>
              <a:pPr algn="r" eaLnBrk="0" hangingPunct="0">
                <a:buFont typeface="Wingdings"/>
                <a:buChar char=""/>
              </a:pPr>
              <a:r>
                <a:rPr lang="en-US" altLang="en-US" sz="2000" b="1" dirty="0" smtClean="0">
                  <a:effectLst>
                    <a:outerShdw blurRad="38100" dist="38100" dir="2700000" algn="tl">
                      <a:srgbClr val="FFFFFF"/>
                    </a:outerShdw>
                  </a:effectLst>
                  <a:latin typeface="Arial" charset="0"/>
                  <a:sym typeface="Symbol" pitchFamily="18" charset="2"/>
                </a:rPr>
                <a:t>1</a:t>
              </a:r>
              <a:r>
                <a:rPr lang="en-US" altLang="en-US" sz="2000" b="1" dirty="0" smtClean="0">
                  <a:effectLst>
                    <a:outerShdw blurRad="38100" dist="38100" dir="2700000" algn="tl">
                      <a:srgbClr val="FFFFFF"/>
                    </a:outerShdw>
                  </a:effectLst>
                  <a:latin typeface="Arial" charset="0"/>
                </a:rPr>
                <a:t>/10 x</a:t>
              </a:r>
              <a:r>
                <a:rPr lang="en-US" altLang="en-US" sz="2000" b="1" baseline="-25000" dirty="0" smtClean="0">
                  <a:effectLst>
                    <a:outerShdw blurRad="38100" dist="38100" dir="2700000" algn="tl">
                      <a:srgbClr val="FFFFFF"/>
                    </a:outerShdw>
                  </a:effectLst>
                  <a:latin typeface="Arial" charset="0"/>
                </a:rPr>
                <a:t>1</a:t>
              </a:r>
              <a:r>
                <a:rPr lang="en-US" altLang="en-US" sz="2000" b="1" dirty="0" smtClean="0">
                  <a:effectLst>
                    <a:outerShdw blurRad="38100" dist="38100" dir="2700000" algn="tl">
                      <a:srgbClr val="FFFFFF"/>
                    </a:outerShdw>
                  </a:effectLst>
                  <a:latin typeface="Arial" charset="0"/>
                </a:rPr>
                <a:t>  </a:t>
              </a:r>
              <a:r>
                <a:rPr lang="en-US" altLang="en-US" sz="2000" b="1" dirty="0">
                  <a:effectLst>
                    <a:outerShdw blurRad="38100" dist="38100" dir="2700000" algn="tl">
                      <a:srgbClr val="FFFFFF"/>
                    </a:outerShdw>
                  </a:effectLst>
                  <a:latin typeface="Arial" charset="0"/>
                </a:rPr>
                <a:t>+ 1/4 </a:t>
              </a:r>
              <a:r>
                <a:rPr lang="en-US" altLang="en-US" sz="2000" b="1" dirty="0" smtClean="0">
                  <a:effectLst>
                    <a:outerShdw blurRad="38100" dist="38100" dir="2700000" algn="tl">
                      <a:srgbClr val="FFFFFF"/>
                    </a:outerShdw>
                  </a:effectLst>
                  <a:latin typeface="Arial" charset="0"/>
                </a:rPr>
                <a:t>x</a:t>
              </a:r>
              <a:r>
                <a:rPr lang="en-US" altLang="en-US" sz="2000" b="1" baseline="-25000" dirty="0" smtClean="0">
                  <a:effectLst>
                    <a:outerShdw blurRad="38100" dist="38100" dir="2700000" algn="tl">
                      <a:srgbClr val="FFFFFF"/>
                    </a:outerShdw>
                  </a:effectLst>
                  <a:latin typeface="Arial" charset="0"/>
                </a:rPr>
                <a:t>2</a:t>
              </a:r>
              <a:r>
                <a:rPr lang="en-US" altLang="en-US" sz="2000" b="1" dirty="0" smtClean="0">
                  <a:effectLst>
                    <a:outerShdw blurRad="38100" dist="38100" dir="2700000" algn="tl">
                      <a:srgbClr val="FFFFFF"/>
                    </a:outerShdw>
                  </a:effectLst>
                  <a:latin typeface="Arial" charset="0"/>
                </a:rPr>
                <a:t> </a:t>
              </a:r>
              <a:r>
                <a:rPr lang="en-US" altLang="en-US" sz="2000" b="1" dirty="0">
                  <a:effectLst>
                    <a:outerShdw blurRad="38100" dist="38100" dir="2700000" algn="tl">
                      <a:srgbClr val="FFFFFF"/>
                    </a:outerShdw>
                  </a:effectLst>
                  <a:latin typeface="Arial" charset="0"/>
                  <a:sym typeface="Symbol" pitchFamily="18" charset="2"/>
                </a:rPr>
                <a:t> </a:t>
              </a:r>
              <a:r>
                <a:rPr lang="en-US" altLang="en-US" sz="2000" b="1" dirty="0" smtClean="0">
                  <a:effectLst>
                    <a:outerShdw blurRad="38100" dist="38100" dir="2700000" algn="tl">
                      <a:srgbClr val="FFFFFF"/>
                    </a:outerShdw>
                  </a:effectLst>
                  <a:latin typeface="Arial" charset="0"/>
                  <a:sym typeface="Symbol" pitchFamily="18" charset="2"/>
                </a:rPr>
                <a:t>135                         </a:t>
              </a:r>
            </a:p>
            <a:p>
              <a:pPr algn="r" eaLnBrk="0" hangingPunct="0"/>
              <a:r>
                <a:rPr lang="en-US" altLang="en-US" sz="2000" b="1" dirty="0" smtClean="0">
                  <a:effectLst>
                    <a:outerShdw blurRad="38100" dist="38100" dir="2700000" algn="tl">
                      <a:srgbClr val="FFFFFF"/>
                    </a:outerShdw>
                  </a:effectLst>
                  <a:latin typeface="Arial" charset="0"/>
                </a:rPr>
                <a:t>x</a:t>
              </a:r>
              <a:r>
                <a:rPr lang="en-US" altLang="en-US" sz="2000" b="1" baseline="-25000" dirty="0" smtClean="0">
                  <a:effectLst>
                    <a:outerShdw blurRad="38100" dist="38100" dir="2700000" algn="tl">
                      <a:srgbClr val="FFFFFF"/>
                    </a:outerShdw>
                  </a:effectLst>
                  <a:latin typeface="Arial" charset="0"/>
                </a:rPr>
                <a:t>1</a:t>
              </a:r>
              <a:r>
                <a:rPr lang="en-US" altLang="en-US" sz="2000" b="1" dirty="0" smtClean="0">
                  <a:effectLst>
                    <a:outerShdw blurRad="38100" dist="38100" dir="2700000" algn="tl">
                      <a:srgbClr val="FFFFFF"/>
                    </a:outerShdw>
                  </a:effectLst>
                  <a:latin typeface="Arial" charset="0"/>
                </a:rPr>
                <a:t> </a:t>
              </a:r>
              <a:r>
                <a:rPr lang="en-US" altLang="en-US" sz="2000" b="1" dirty="0" smtClean="0">
                  <a:effectLst>
                    <a:outerShdw blurRad="38100" dist="38100" dir="2700000" algn="tl">
                      <a:srgbClr val="FFFFFF"/>
                    </a:outerShdw>
                  </a:effectLst>
                  <a:latin typeface="Arial"/>
                  <a:cs typeface="Arial"/>
                  <a:sym typeface="Symbol" pitchFamily="18" charset="2"/>
                </a:rPr>
                <a:t>≥</a:t>
              </a:r>
              <a:r>
                <a:rPr lang="en-US" altLang="en-US" sz="2000" b="1" dirty="0" smtClean="0">
                  <a:effectLst>
                    <a:outerShdw blurRad="38100" dist="38100" dir="2700000" algn="tl">
                      <a:srgbClr val="FFFFFF"/>
                    </a:outerShdw>
                  </a:effectLst>
                  <a:latin typeface="Arial" charset="0"/>
                  <a:sym typeface="Symbol" pitchFamily="18" charset="2"/>
                </a:rPr>
                <a:t> 0, </a:t>
              </a:r>
              <a:r>
                <a:rPr lang="en-US" altLang="en-US" sz="2000" b="1" dirty="0" smtClean="0">
                  <a:effectLst>
                    <a:outerShdw blurRad="38100" dist="38100" dir="2700000" algn="tl">
                      <a:srgbClr val="FFFFFF"/>
                    </a:outerShdw>
                  </a:effectLst>
                  <a:latin typeface="Arial" charset="0"/>
                </a:rPr>
                <a:t>x</a:t>
              </a:r>
              <a:r>
                <a:rPr lang="en-US" altLang="en-US" sz="2000" b="1" baseline="-25000" dirty="0" smtClean="0">
                  <a:effectLst>
                    <a:outerShdw blurRad="38100" dist="38100" dir="2700000" algn="tl">
                      <a:srgbClr val="FFFFFF"/>
                    </a:outerShdw>
                  </a:effectLst>
                  <a:latin typeface="Arial" charset="0"/>
                </a:rPr>
                <a:t>2</a:t>
              </a:r>
              <a:r>
                <a:rPr lang="en-US" altLang="en-US" sz="2000" b="1" dirty="0" smtClean="0">
                  <a:effectLst>
                    <a:outerShdw blurRad="38100" dist="38100" dir="2700000" algn="tl">
                      <a:srgbClr val="FFFFFF"/>
                    </a:outerShdw>
                  </a:effectLst>
                  <a:latin typeface="Arial" charset="0"/>
                </a:rPr>
                <a:t> </a:t>
              </a:r>
              <a:r>
                <a:rPr lang="en-US" altLang="en-US" sz="2000" b="1" dirty="0" smtClean="0">
                  <a:effectLst>
                    <a:outerShdw blurRad="38100" dist="38100" dir="2700000" algn="tl">
                      <a:srgbClr val="FFFFFF"/>
                    </a:outerShdw>
                  </a:effectLst>
                  <a:latin typeface="Arial"/>
                  <a:cs typeface="Arial"/>
                  <a:sym typeface="Symbol" pitchFamily="18" charset="2"/>
                </a:rPr>
                <a:t>≥</a:t>
              </a:r>
              <a:r>
                <a:rPr lang="en-US" altLang="en-US" sz="2000" b="1" dirty="0" smtClean="0">
                  <a:effectLst>
                    <a:outerShdw blurRad="38100" dist="38100" dir="2700000" algn="tl">
                      <a:srgbClr val="FFFFFF"/>
                    </a:outerShdw>
                  </a:effectLst>
                  <a:latin typeface="Arial" charset="0"/>
                  <a:sym typeface="Symbol" pitchFamily="18" charset="2"/>
                </a:rPr>
                <a:t> 0          </a:t>
              </a:r>
              <a:r>
                <a:rPr lang="en-US" altLang="en-US" sz="2000" b="1" dirty="0" smtClean="0">
                  <a:effectLst>
                    <a:outerShdw blurRad="38100" dist="38100" dir="2700000" algn="tl">
                      <a:srgbClr val="FFFFFF"/>
                    </a:outerShdw>
                  </a:effectLst>
                  <a:latin typeface="Arial" charset="0"/>
                  <a:sym typeface="Wingdings"/>
                </a:rPr>
                <a:t> </a:t>
              </a:r>
              <a:r>
                <a:rPr lang="en-US" altLang="en-US" sz="2000" b="1" dirty="0" smtClean="0">
                  <a:effectLst>
                    <a:outerShdw blurRad="38100" dist="38100" dir="2700000" algn="tl">
                      <a:srgbClr val="FFFFFF"/>
                    </a:outerShdw>
                  </a:effectLst>
                  <a:latin typeface="Arial" charset="0"/>
                  <a:sym typeface="Symbol" pitchFamily="18" charset="2"/>
                </a:rPr>
                <a:t> </a:t>
              </a:r>
              <a:r>
                <a:rPr lang="en-US" altLang="en-US" sz="2000" b="1" dirty="0" smtClean="0">
                  <a:effectLst>
                    <a:outerShdw blurRad="38100" dist="38100" dir="2700000" algn="tl">
                      <a:srgbClr val="FFFFFF"/>
                    </a:outerShdw>
                  </a:effectLst>
                  <a:latin typeface="Arial" charset="0"/>
                </a:rPr>
                <a:t>x</a:t>
              </a:r>
              <a:r>
                <a:rPr lang="en-US" altLang="en-US" sz="2000" b="1" baseline="-25000" dirty="0" smtClean="0">
                  <a:effectLst>
                    <a:outerShdw blurRad="38100" dist="38100" dir="2700000" algn="tl">
                      <a:srgbClr val="FFFFFF"/>
                    </a:outerShdw>
                  </a:effectLst>
                  <a:latin typeface="Arial" charset="0"/>
                </a:rPr>
                <a:t>1</a:t>
              </a:r>
              <a:r>
                <a:rPr lang="en-US" altLang="en-US" sz="2000" b="1" dirty="0" smtClean="0">
                  <a:effectLst>
                    <a:outerShdw blurRad="38100" dist="38100" dir="2700000" algn="tl">
                      <a:srgbClr val="FFFFFF"/>
                    </a:outerShdw>
                  </a:effectLst>
                  <a:latin typeface="Arial" charset="0"/>
                </a:rPr>
                <a:t>  +      x</a:t>
              </a:r>
              <a:r>
                <a:rPr lang="en-US" altLang="en-US" sz="2000" b="1" baseline="-25000" dirty="0" smtClean="0">
                  <a:effectLst>
                    <a:outerShdw blurRad="38100" dist="38100" dir="2700000" algn="tl">
                      <a:srgbClr val="FFFFFF"/>
                    </a:outerShdw>
                  </a:effectLst>
                  <a:latin typeface="Arial" charset="0"/>
                </a:rPr>
                <a:t>2</a:t>
              </a:r>
              <a:r>
                <a:rPr lang="en-US" altLang="en-US" sz="2000" b="1" dirty="0" smtClean="0">
                  <a:effectLst>
                    <a:outerShdw blurRad="38100" dist="38100" dir="2700000" algn="tl">
                      <a:srgbClr val="FFFFFF"/>
                    </a:outerShdw>
                  </a:effectLst>
                  <a:latin typeface="Arial" charset="0"/>
                </a:rPr>
                <a:t> </a:t>
              </a:r>
              <a:r>
                <a:rPr lang="en-US" altLang="en-US" sz="2000" b="1" dirty="0" smtClean="0">
                  <a:effectLst>
                    <a:outerShdw blurRad="38100" dist="38100" dir="2700000" algn="tl">
                      <a:srgbClr val="FFFFFF"/>
                    </a:outerShdw>
                  </a:effectLst>
                  <a:latin typeface="Arial"/>
                  <a:cs typeface="Arial"/>
                  <a:sym typeface="Symbol" pitchFamily="18" charset="2"/>
                </a:rPr>
                <a:t>≥</a:t>
              </a:r>
              <a:r>
                <a:rPr lang="en-US" altLang="en-US" sz="2000" b="1" dirty="0" smtClean="0">
                  <a:effectLst>
                    <a:outerShdw blurRad="38100" dist="38100" dir="2700000" algn="tl">
                      <a:srgbClr val="FFFFFF"/>
                    </a:outerShdw>
                  </a:effectLst>
                  <a:latin typeface="Arial" charset="0"/>
                  <a:sym typeface="Symbol" pitchFamily="18" charset="2"/>
                </a:rPr>
                <a:t> 150</a:t>
              </a:r>
              <a:endParaRPr lang="en-US" altLang="en-US" sz="2000" b="1" dirty="0">
                <a:effectLst>
                  <a:outerShdw blurRad="38100" dist="38100" dir="2700000" algn="tl">
                    <a:srgbClr val="FFFFFF"/>
                  </a:outerShdw>
                </a:effectLst>
                <a:latin typeface="Arial" charset="0"/>
                <a:sym typeface="Symbol" pitchFamily="18" charset="2"/>
              </a:endParaRPr>
            </a:p>
          </p:txBody>
        </p:sp>
        <p:sp>
          <p:nvSpPr>
            <p:cNvPr id="45" name="TextBox 44"/>
            <p:cNvSpPr txBox="1"/>
            <p:nvPr/>
          </p:nvSpPr>
          <p:spPr>
            <a:xfrm>
              <a:off x="4191000" y="685800"/>
              <a:ext cx="1752600" cy="1015663"/>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Golf bags</a:t>
              </a:r>
            </a:p>
            <a:p>
              <a:r>
                <a:rPr lang="en-US" sz="2000" b="1" dirty="0" smtClean="0">
                  <a:effectLst>
                    <a:outerShdw blurRad="38100" dist="38100" dir="2700000" algn="tl">
                      <a:srgbClr val="FFFFFF"/>
                    </a:outerShdw>
                  </a:effectLst>
                  <a:latin typeface="Arial" charset="0"/>
                </a:rPr>
                <a:t>X</a:t>
              </a:r>
              <a:r>
                <a:rPr lang="en-US" sz="2000" b="1" baseline="-25000" dirty="0" smtClean="0">
                  <a:effectLst>
                    <a:outerShdw blurRad="38100" dist="38100" dir="2700000" algn="tl">
                      <a:srgbClr val="FFFFFF"/>
                    </a:outerShdw>
                  </a:effectLst>
                  <a:latin typeface="Arial" charset="0"/>
                </a:rPr>
                <a:t>1</a:t>
              </a:r>
              <a:r>
                <a:rPr lang="en-US" sz="2000" b="1" dirty="0" smtClean="0">
                  <a:effectLst>
                    <a:outerShdw blurRad="38100" dist="38100" dir="2700000" algn="tl">
                      <a:srgbClr val="FFFFFF"/>
                    </a:outerShdw>
                  </a:effectLst>
                  <a:latin typeface="Arial" charset="0"/>
                </a:rPr>
                <a:t>: Deluxe</a:t>
              </a:r>
            </a:p>
            <a:p>
              <a:r>
                <a:rPr lang="en-US" sz="2000" b="1" dirty="0" smtClean="0">
                  <a:effectLst>
                    <a:outerShdw blurRad="38100" dist="38100" dir="2700000" algn="tl">
                      <a:srgbClr val="FFFFFF"/>
                    </a:outerShdw>
                  </a:effectLst>
                  <a:latin typeface="Arial" charset="0"/>
                </a:rPr>
                <a:t>X</a:t>
              </a:r>
              <a:r>
                <a:rPr lang="en-US" sz="2000" b="1" baseline="-25000" dirty="0" smtClean="0">
                  <a:effectLst>
                    <a:outerShdw blurRad="38100" dist="38100" dir="2700000" algn="tl">
                      <a:srgbClr val="FFFFFF"/>
                    </a:outerShdw>
                  </a:effectLst>
                  <a:latin typeface="Arial" charset="0"/>
                </a:rPr>
                <a:t>2</a:t>
              </a:r>
              <a:r>
                <a:rPr lang="en-US" sz="2000" b="1" dirty="0" smtClean="0">
                  <a:effectLst>
                    <a:outerShdw blurRad="38100" dist="38100" dir="2700000" algn="tl">
                      <a:srgbClr val="FFFFFF"/>
                    </a:outerShdw>
                  </a:effectLst>
                  <a:latin typeface="Arial" charset="0"/>
                </a:rPr>
                <a:t>: Ace</a:t>
              </a: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4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LP: Sensitivity Analysis</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11</a:t>
            </a:fld>
            <a:endParaRPr lang="en-US" dirty="0"/>
          </a:p>
        </p:txBody>
      </p:sp>
      <p:sp>
        <p:nvSpPr>
          <p:cNvPr id="4" name="AutoShape 15"/>
          <p:cNvSpPr>
            <a:spLocks noChangeArrowheads="1"/>
          </p:cNvSpPr>
          <p:nvPr/>
        </p:nvSpPr>
        <p:spPr bwMode="blackWhite">
          <a:xfrm>
            <a:off x="228600" y="152400"/>
            <a:ext cx="2667000" cy="1524000"/>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r>
              <a:rPr lang="en-US" sz="2800" b="1" dirty="0" smtClean="0">
                <a:solidFill>
                  <a:schemeClr val="tx2"/>
                </a:solidFill>
                <a:effectLst>
                  <a:outerShdw blurRad="38100" dist="38100" dir="2700000" algn="tl">
                    <a:srgbClr val="FFFFFF"/>
                  </a:outerShdw>
                </a:effectLst>
                <a:latin typeface="Verdana" pitchFamily="34" charset="0"/>
                <a:ea typeface="Verdana" pitchFamily="34" charset="0"/>
                <a:cs typeface="Verdana" pitchFamily="34" charset="0"/>
              </a:rPr>
              <a:t>Solver “Sensitivity Report”</a:t>
            </a:r>
          </a:p>
        </p:txBody>
      </p:sp>
      <p:sp>
        <p:nvSpPr>
          <p:cNvPr id="12" name="TextBox 11"/>
          <p:cNvSpPr txBox="1"/>
          <p:nvPr/>
        </p:nvSpPr>
        <p:spPr>
          <a:xfrm>
            <a:off x="247650" y="3733800"/>
            <a:ext cx="8534400" cy="707886"/>
          </a:xfrm>
          <a:prstGeom prst="rect">
            <a:avLst/>
          </a:prstGeom>
          <a:solidFill>
            <a:srgbClr val="FFFF00"/>
          </a:solidFill>
        </p:spPr>
        <p:txBody>
          <a:bodyPr wrap="square" rtlCol="0">
            <a:spAutoFit/>
          </a:bodyPr>
          <a:lstStyle/>
          <a:p>
            <a:r>
              <a:rPr lang="en-US" sz="2000" b="1" dirty="0" smtClean="0">
                <a:effectLst>
                  <a:outerShdw blurRad="38100" dist="38100" dir="2700000" algn="tl">
                    <a:srgbClr val="FFFFFF"/>
                  </a:outerShdw>
                </a:effectLst>
                <a:latin typeface="Arial" charset="0"/>
              </a:rPr>
              <a:t>Variable cells table helps us answer questions related to changes in the objective function coefficients.</a:t>
            </a:r>
          </a:p>
        </p:txBody>
      </p:sp>
      <p:sp>
        <p:nvSpPr>
          <p:cNvPr id="15" name="TextBox 14"/>
          <p:cNvSpPr txBox="1"/>
          <p:nvPr/>
        </p:nvSpPr>
        <p:spPr>
          <a:xfrm>
            <a:off x="247650" y="4702314"/>
            <a:ext cx="8534400" cy="707886"/>
          </a:xfrm>
          <a:prstGeom prst="rect">
            <a:avLst/>
          </a:prstGeom>
          <a:solidFill>
            <a:srgbClr val="00FF00"/>
          </a:solidFill>
        </p:spPr>
        <p:txBody>
          <a:bodyPr wrap="square" rtlCol="0">
            <a:spAutoFit/>
          </a:bodyPr>
          <a:lstStyle/>
          <a:p>
            <a:r>
              <a:rPr lang="en-US" sz="2000" b="1" dirty="0" smtClean="0">
                <a:effectLst>
                  <a:outerShdw blurRad="38100" dist="38100" dir="2700000" algn="tl">
                    <a:srgbClr val="FFFFFF"/>
                  </a:outerShdw>
                </a:effectLst>
                <a:latin typeface="Arial" charset="0"/>
              </a:rPr>
              <a:t>Constraints table helps us answer questions related to changes in the RHS coefficients.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1550" y="295275"/>
            <a:ext cx="4000500" cy="3105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a:off x="247650" y="2209800"/>
            <a:ext cx="4533900" cy="1323439"/>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If you click on Sensitivity, a new worksheet, called Sensitivity Report  is added. It contains two tables:  Variable cells  and Constraints.</a:t>
            </a:r>
          </a:p>
        </p:txBody>
      </p:sp>
      <p:sp>
        <p:nvSpPr>
          <p:cNvPr id="13" name="TextBox 12"/>
          <p:cNvSpPr txBox="1"/>
          <p:nvPr/>
        </p:nvSpPr>
        <p:spPr>
          <a:xfrm>
            <a:off x="228600" y="5534561"/>
            <a:ext cx="8553450" cy="400110"/>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We will discuss these tables separately.</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5" grpId="0" animBg="1"/>
      <p:bldP spid="11"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LP: Sensitivity Analysis</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12</a:t>
            </a:fld>
            <a:endParaRPr lang="en-US" dirty="0"/>
          </a:p>
        </p:txBody>
      </p:sp>
      <p:sp>
        <p:nvSpPr>
          <p:cNvPr id="4" name="AutoShape 15"/>
          <p:cNvSpPr>
            <a:spLocks noChangeArrowheads="1"/>
          </p:cNvSpPr>
          <p:nvPr/>
        </p:nvSpPr>
        <p:spPr bwMode="blackWhite">
          <a:xfrm>
            <a:off x="228600" y="152400"/>
            <a:ext cx="5943600" cy="578882"/>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r>
              <a:rPr lang="en-US" sz="2800" b="1" dirty="0" smtClean="0">
                <a:solidFill>
                  <a:schemeClr val="tx2"/>
                </a:solidFill>
                <a:effectLst>
                  <a:outerShdw blurRad="38100" dist="38100" dir="2700000" algn="tl">
                    <a:srgbClr val="FFFFFF"/>
                  </a:outerShdw>
                </a:effectLst>
                <a:latin typeface="Verdana" pitchFamily="34" charset="0"/>
                <a:ea typeface="Verdana" pitchFamily="34" charset="0"/>
                <a:cs typeface="Verdana" pitchFamily="34" charset="0"/>
              </a:rPr>
              <a:t>Solver “Sensitivity Report”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06262"/>
            <a:ext cx="6829425" cy="1485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228600" y="836711"/>
            <a:ext cx="4724400" cy="461665"/>
          </a:xfrm>
          <a:prstGeom prst="rect">
            <a:avLst/>
          </a:prstGeom>
          <a:noFill/>
        </p:spPr>
        <p:txBody>
          <a:bodyPr wrap="square" rtlCol="0">
            <a:spAutoFit/>
          </a:bodyPr>
          <a:lstStyle/>
          <a:p>
            <a:r>
              <a:rPr lang="en-US" altLang="en-US" b="1" dirty="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rPr>
              <a:t>Maximize 10 x</a:t>
            </a:r>
            <a:r>
              <a:rPr lang="en-US" altLang="en-US" b="1" baseline="-25000" dirty="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rPr>
              <a:t>1</a:t>
            </a:r>
            <a:r>
              <a:rPr lang="en-US" altLang="en-US" b="1" dirty="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rPr>
              <a:t> + 8 x</a:t>
            </a:r>
            <a:r>
              <a:rPr lang="en-US" altLang="en-US" b="1" baseline="-25000" dirty="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rPr>
              <a:t>2 </a:t>
            </a:r>
            <a:r>
              <a:rPr lang="en-US" altLang="en-US" b="1" dirty="0">
                <a:solidFill>
                  <a:srgbClr val="FF0000"/>
                </a:solidFill>
                <a:effectLst>
                  <a:outerShdw blurRad="38100" dist="38100" dir="2700000" algn="tl">
                    <a:srgbClr val="FFFFFF"/>
                  </a:outerShdw>
                </a:effectLst>
                <a:latin typeface="Arial" charset="0"/>
              </a:rPr>
              <a:t>= </a:t>
            </a:r>
            <a:r>
              <a:rPr lang="en-US" altLang="en-US" b="1" dirty="0" smtClean="0">
                <a:solidFill>
                  <a:srgbClr val="FF0000"/>
                </a:solidFill>
                <a:effectLst>
                  <a:outerShdw blurRad="38100" dist="38100" dir="2700000" algn="tl">
                    <a:srgbClr val="FFFFFF"/>
                  </a:outerShdw>
                </a:effectLst>
                <a:latin typeface="Arial" charset="0"/>
              </a:rPr>
              <a:t>Z</a:t>
            </a:r>
            <a:endParaRPr lang="en-US" altLang="en-US" b="1" dirty="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endParaRPr>
          </a:p>
        </p:txBody>
      </p:sp>
      <p:sp>
        <p:nvSpPr>
          <p:cNvPr id="8" name="TextBox 7"/>
          <p:cNvSpPr txBox="1"/>
          <p:nvPr/>
        </p:nvSpPr>
        <p:spPr>
          <a:xfrm>
            <a:off x="5772150" y="482768"/>
            <a:ext cx="3048000" cy="707886"/>
          </a:xfrm>
          <a:prstGeom prst="rect">
            <a:avLst/>
          </a:prstGeom>
          <a:noFill/>
        </p:spPr>
        <p:txBody>
          <a:bodyPr wrap="square" rtlCol="0">
            <a:spAutoFit/>
          </a:bodyPr>
          <a:lstStyle/>
          <a:p>
            <a:pPr algn="r"/>
            <a:r>
              <a:rPr lang="en-US" altLang="en-US" sz="2000" b="1" dirty="0">
                <a:solidFill>
                  <a:schemeClr val="accent2">
                    <a:lumMod val="50000"/>
                  </a:schemeClr>
                </a:solidFill>
                <a:effectLst>
                  <a:outerShdw blurRad="38100" dist="38100" dir="2700000" algn="tl">
                    <a:srgbClr val="FFFFFF"/>
                  </a:outerShdw>
                </a:effectLst>
                <a:latin typeface="Verdana" pitchFamily="34" charset="0"/>
                <a:ea typeface="Verdana" pitchFamily="34" charset="0"/>
                <a:cs typeface="Verdana" pitchFamily="34" charset="0"/>
              </a:rPr>
              <a:t>Z = 7416</a:t>
            </a:r>
          </a:p>
          <a:p>
            <a:pPr algn="r"/>
            <a:r>
              <a:rPr lang="en-US" altLang="en-US" sz="2000" b="1" dirty="0" smtClean="0">
                <a:solidFill>
                  <a:schemeClr val="accent2">
                    <a:lumMod val="50000"/>
                  </a:schemeClr>
                </a:solidFill>
                <a:effectLst>
                  <a:outerShdw blurRad="38100" dist="38100" dir="2700000" algn="tl">
                    <a:srgbClr val="FFFFFF"/>
                  </a:outerShdw>
                </a:effectLst>
                <a:latin typeface="Verdana" pitchFamily="34" charset="0"/>
                <a:ea typeface="Verdana" pitchFamily="34" charset="0"/>
                <a:cs typeface="Verdana" pitchFamily="34" charset="0"/>
              </a:rPr>
              <a:t>x</a:t>
            </a:r>
            <a:r>
              <a:rPr lang="en-US" altLang="en-US" sz="2000" b="1" baseline="-25000" dirty="0" smtClean="0">
                <a:solidFill>
                  <a:schemeClr val="accent2">
                    <a:lumMod val="50000"/>
                  </a:schemeClr>
                </a:solidFill>
                <a:effectLst>
                  <a:outerShdw blurRad="38100" dist="38100" dir="2700000" algn="tl">
                    <a:srgbClr val="FFFFFF"/>
                  </a:outerShdw>
                </a:effectLst>
                <a:latin typeface="Verdana" pitchFamily="34" charset="0"/>
                <a:ea typeface="Verdana" pitchFamily="34" charset="0"/>
                <a:cs typeface="Verdana" pitchFamily="34" charset="0"/>
              </a:rPr>
              <a:t>1</a:t>
            </a:r>
            <a:r>
              <a:rPr lang="en-US" altLang="en-US" sz="2000" b="1" dirty="0" smtClean="0">
                <a:solidFill>
                  <a:schemeClr val="accent2">
                    <a:lumMod val="50000"/>
                  </a:schemeClr>
                </a:solidFill>
                <a:effectLst>
                  <a:outerShdw blurRad="38100" dist="38100" dir="2700000" algn="tl">
                    <a:srgbClr val="FFFFFF"/>
                  </a:outerShdw>
                </a:effectLst>
                <a:latin typeface="Verdana" pitchFamily="34" charset="0"/>
                <a:ea typeface="Verdana" pitchFamily="34" charset="0"/>
                <a:cs typeface="Verdana" pitchFamily="34" charset="0"/>
              </a:rPr>
              <a:t> = 540, x</a:t>
            </a:r>
            <a:r>
              <a:rPr lang="en-US" altLang="en-US" sz="2000" b="1" baseline="-25000" dirty="0" smtClean="0">
                <a:solidFill>
                  <a:schemeClr val="accent2">
                    <a:lumMod val="50000"/>
                  </a:schemeClr>
                </a:solidFill>
                <a:effectLst>
                  <a:outerShdw blurRad="38100" dist="38100" dir="2700000" algn="tl">
                    <a:srgbClr val="FFFFFF"/>
                  </a:outerShdw>
                </a:effectLst>
                <a:latin typeface="Verdana" pitchFamily="34" charset="0"/>
                <a:ea typeface="Verdana" pitchFamily="34" charset="0"/>
                <a:cs typeface="Verdana" pitchFamily="34" charset="0"/>
              </a:rPr>
              <a:t>2</a:t>
            </a:r>
            <a:r>
              <a:rPr lang="en-US" altLang="en-US" sz="2000" b="1" dirty="0" smtClean="0">
                <a:solidFill>
                  <a:schemeClr val="accent2">
                    <a:lumMod val="50000"/>
                  </a:schemeClr>
                </a:solidFill>
                <a:effectLst>
                  <a:outerShdw blurRad="38100" dist="38100" dir="2700000" algn="tl">
                    <a:srgbClr val="FFFFFF"/>
                  </a:outerShdw>
                </a:effectLst>
                <a:latin typeface="Verdana" pitchFamily="34" charset="0"/>
                <a:ea typeface="Verdana" pitchFamily="34" charset="0"/>
                <a:cs typeface="Verdana" pitchFamily="34" charset="0"/>
              </a:rPr>
              <a:t>= 252  </a:t>
            </a:r>
          </a:p>
        </p:txBody>
      </p:sp>
      <p:sp>
        <p:nvSpPr>
          <p:cNvPr id="9" name="Rectangle 8"/>
          <p:cNvSpPr/>
          <p:nvPr/>
        </p:nvSpPr>
        <p:spPr>
          <a:xfrm>
            <a:off x="285750" y="1298376"/>
            <a:ext cx="8629650" cy="707886"/>
          </a:xfrm>
          <a:prstGeom prst="rect">
            <a:avLst/>
          </a:prstGeom>
        </p:spPr>
        <p:txBody>
          <a:bodyPr wrap="square">
            <a:spAutoFit/>
          </a:bodyPr>
          <a:lstStyle/>
          <a:p>
            <a:pPr marL="457200" lvl="0" indent="-457200" eaLnBrk="0" hangingPunct="0"/>
            <a:r>
              <a:rPr lang="en-US" altLang="en-US" sz="2000" b="1" dirty="0">
                <a:effectLst>
                  <a:outerShdw blurRad="38100" dist="38100" dir="2700000" algn="tl">
                    <a:srgbClr val="FFFFFF"/>
                  </a:outerShdw>
                </a:effectLst>
                <a:latin typeface="Calibri" pitchFamily="34" charset="0"/>
                <a:ea typeface="Verdana" pitchFamily="34" charset="0"/>
                <a:cs typeface="Calibri" pitchFamily="34" charset="0"/>
              </a:rPr>
              <a:t>Q1: How much the unit profit of Ace can go up or down from $8 without changing the current optimal production quantities?</a:t>
            </a:r>
          </a:p>
        </p:txBody>
      </p:sp>
      <p:sp>
        <p:nvSpPr>
          <p:cNvPr id="10" name="Rectangle 9"/>
          <p:cNvSpPr/>
          <p:nvPr/>
        </p:nvSpPr>
        <p:spPr>
          <a:xfrm>
            <a:off x="200025" y="3635514"/>
            <a:ext cx="8629650" cy="707886"/>
          </a:xfrm>
          <a:prstGeom prst="rect">
            <a:avLst/>
          </a:prstGeom>
        </p:spPr>
        <p:txBody>
          <a:bodyPr wrap="square">
            <a:spAutoFit/>
          </a:bodyPr>
          <a:lstStyle/>
          <a:p>
            <a:pPr marL="457200" lvl="0" indent="-457200" eaLnBrk="0" hangingPunct="0"/>
            <a:r>
              <a:rPr lang="en-US" altLang="en-US" sz="2000" b="1" dirty="0" smtClean="0">
                <a:effectLst>
                  <a:outerShdw blurRad="38100" dist="38100" dir="2700000" algn="tl">
                    <a:srgbClr val="FFFFFF"/>
                  </a:outerShdw>
                </a:effectLst>
                <a:latin typeface="Calibri" pitchFamily="34" charset="0"/>
                <a:ea typeface="Verdana" pitchFamily="34" charset="0"/>
                <a:cs typeface="Calibri" pitchFamily="34" charset="0"/>
              </a:rPr>
              <a:t>Range for X1: 10 – 4.4 to 10 + 2</a:t>
            </a:r>
          </a:p>
          <a:p>
            <a:pPr marL="457200" lvl="0" indent="-457200" eaLnBrk="0" hangingPunct="0"/>
            <a:r>
              <a:rPr lang="en-US" altLang="en-US" sz="2000" b="1" dirty="0" smtClean="0">
                <a:effectLst>
                  <a:outerShdw blurRad="38100" dist="38100" dir="2700000" algn="tl">
                    <a:srgbClr val="FFFFFF"/>
                  </a:outerShdw>
                </a:effectLst>
                <a:latin typeface="Calibri" pitchFamily="34" charset="0"/>
                <a:ea typeface="Verdana" pitchFamily="34" charset="0"/>
                <a:cs typeface="Calibri" pitchFamily="34" charset="0"/>
              </a:rPr>
              <a:t>Range for X2: 8 – 1.333 to 8 + 6.286</a:t>
            </a:r>
            <a:endParaRPr lang="en-US" altLang="en-US" sz="2000" b="1" dirty="0">
              <a:effectLst>
                <a:outerShdw blurRad="38100" dist="38100" dir="2700000" algn="tl">
                  <a:srgbClr val="FFFFFF"/>
                </a:outerShdw>
              </a:effectLst>
              <a:latin typeface="Calibri" pitchFamily="34" charset="0"/>
              <a:ea typeface="Verdana" pitchFamily="34" charset="0"/>
              <a:cs typeface="Calibri" pitchFamily="34" charset="0"/>
            </a:endParaRPr>
          </a:p>
        </p:txBody>
      </p:sp>
      <p:sp>
        <p:nvSpPr>
          <p:cNvPr id="11" name="Rectangle 10"/>
          <p:cNvSpPr/>
          <p:nvPr/>
        </p:nvSpPr>
        <p:spPr>
          <a:xfrm>
            <a:off x="228600" y="4362390"/>
            <a:ext cx="8629650" cy="400110"/>
          </a:xfrm>
          <a:prstGeom prst="rect">
            <a:avLst/>
          </a:prstGeom>
        </p:spPr>
        <p:txBody>
          <a:bodyPr wrap="square">
            <a:spAutoFit/>
          </a:bodyPr>
          <a:lstStyle/>
          <a:p>
            <a:pPr marL="457200" lvl="0" indent="-457200" eaLnBrk="0" hangingPunct="0"/>
            <a:r>
              <a:rPr lang="en-US" altLang="en-US" sz="2000" b="1" dirty="0" smtClean="0">
                <a:effectLst>
                  <a:outerShdw blurRad="38100" dist="38100" dir="2700000" algn="tl">
                    <a:srgbClr val="FFFFFF"/>
                  </a:outerShdw>
                </a:effectLst>
                <a:latin typeface="Calibri" pitchFamily="34" charset="0"/>
                <a:ea typeface="Verdana" pitchFamily="34" charset="0"/>
                <a:cs typeface="Calibri" pitchFamily="34" charset="0"/>
              </a:rPr>
              <a:t>Try per unit profit for X2 as 14.28, 14.29, 6.67 and 6.66</a:t>
            </a:r>
          </a:p>
        </p:txBody>
      </p:sp>
      <p:sp>
        <p:nvSpPr>
          <p:cNvPr id="6" name="TextBox 5"/>
          <p:cNvSpPr txBox="1"/>
          <p:nvPr/>
        </p:nvSpPr>
        <p:spPr>
          <a:xfrm>
            <a:off x="247650" y="4781550"/>
            <a:ext cx="7639050" cy="461665"/>
          </a:xfrm>
          <a:prstGeom prst="rect">
            <a:avLst/>
          </a:prstGeom>
          <a:noFill/>
        </p:spPr>
        <p:txBody>
          <a:bodyPr wrap="square" rtlCol="0">
            <a:spAutoFit/>
          </a:bodyPr>
          <a:lstStyle/>
          <a:p>
            <a:r>
              <a:rPr lang="en-US" altLang="en-US" b="1" dirty="0">
                <a:effectLst>
                  <a:outerShdw blurRad="38100" dist="38100" dir="2700000" algn="tl">
                    <a:srgbClr val="FFFFFF"/>
                  </a:outerShdw>
                </a:effectLst>
                <a:latin typeface="Calibri" pitchFamily="34" charset="0"/>
                <a:ea typeface="Verdana" pitchFamily="34" charset="0"/>
                <a:cs typeface="Calibri" pitchFamily="34" charset="0"/>
              </a:rPr>
              <a:t>Q2:What if per unit profit for Deluxe model is  12.25</a:t>
            </a:r>
            <a:r>
              <a:rPr lang="en-US" altLang="en-US" b="1" dirty="0" smtClean="0">
                <a:effectLst>
                  <a:outerShdw blurRad="38100" dist="38100" dir="2700000" algn="tl">
                    <a:srgbClr val="FFFFFF"/>
                  </a:outerShdw>
                </a:effectLst>
                <a:latin typeface="Calibri" pitchFamily="34" charset="0"/>
                <a:ea typeface="Verdana" pitchFamily="34" charset="0"/>
                <a:cs typeface="Calibri" pitchFamily="34" charset="0"/>
              </a:rPr>
              <a:t>?</a:t>
            </a:r>
            <a:endParaRPr lang="en-US" dirty="0"/>
          </a:p>
        </p:txBody>
      </p:sp>
      <p:sp>
        <p:nvSpPr>
          <p:cNvPr id="12" name="TextBox 11"/>
          <p:cNvSpPr txBox="1"/>
          <p:nvPr/>
        </p:nvSpPr>
        <p:spPr>
          <a:xfrm>
            <a:off x="285750" y="5314950"/>
            <a:ext cx="4419600" cy="457200"/>
          </a:xfrm>
          <a:prstGeom prst="rect">
            <a:avLst/>
          </a:prstGeom>
          <a:noFill/>
          <a:ln>
            <a:noFill/>
          </a:ln>
        </p:spPr>
        <p:txBody>
          <a:bodyPr wrap="square" rtlCol="0">
            <a:spAutoFit/>
          </a:bodyPr>
          <a:lstStyle/>
          <a:p>
            <a:r>
              <a:rPr lang="en-US" altLang="en-US" b="1" dirty="0" smtClean="0">
                <a:effectLst>
                  <a:outerShdw blurRad="38100" dist="38100" dir="2700000" algn="tl">
                    <a:srgbClr val="FFFFFF"/>
                  </a:outerShdw>
                </a:effectLst>
                <a:latin typeface="Verdana" pitchFamily="34" charset="0"/>
                <a:ea typeface="Verdana" pitchFamily="34" charset="0"/>
                <a:cs typeface="Verdana" pitchFamily="34" charset="0"/>
              </a:rPr>
              <a:t>Slight round off error?</a:t>
            </a:r>
            <a:endParaRPr lang="en-US" altLang="en-US" b="1" dirty="0">
              <a:effectLst>
                <a:outerShdw blurRad="38100" dist="38100" dir="2700000" algn="tl">
                  <a:srgbClr val="FFFFFF"/>
                </a:outerShdw>
              </a:effectLst>
              <a:latin typeface="Verdana" pitchFamily="34" charset="0"/>
              <a:ea typeface="Verdana" pitchFamily="34" charset="0"/>
              <a:cs typeface="Verdana" pitchFamily="34" charset="0"/>
            </a:endParaRPr>
          </a:p>
        </p:txBody>
      </p:sp>
      <p:sp>
        <p:nvSpPr>
          <p:cNvPr id="13" name="TextBox 12"/>
          <p:cNvSpPr txBox="1"/>
          <p:nvPr/>
        </p:nvSpPr>
        <p:spPr>
          <a:xfrm>
            <a:off x="285750" y="5848350"/>
            <a:ext cx="7010400" cy="461665"/>
          </a:xfrm>
          <a:prstGeom prst="rect">
            <a:avLst/>
          </a:prstGeom>
          <a:noFill/>
          <a:ln>
            <a:noFill/>
          </a:ln>
        </p:spPr>
        <p:txBody>
          <a:bodyPr wrap="square" rtlCol="0">
            <a:spAutoFit/>
          </a:bodyPr>
          <a:lstStyle/>
          <a:p>
            <a:r>
              <a:rPr lang="en-US" altLang="en-US" b="1" dirty="0" smtClean="0">
                <a:effectLst>
                  <a:outerShdw blurRad="38100" dist="38100" dir="2700000" algn="tl">
                    <a:srgbClr val="FFFFFF"/>
                  </a:outerShdw>
                </a:effectLst>
                <a:latin typeface="Verdana" pitchFamily="34" charset="0"/>
                <a:ea typeface="Verdana" pitchFamily="34" charset="0"/>
                <a:cs typeface="Verdana" pitchFamily="34" charset="0"/>
              </a:rPr>
              <a:t>Reduced cost will be explained later.</a:t>
            </a:r>
            <a:endParaRPr lang="en-US" altLang="en-US" b="1" dirty="0">
              <a:effectLst>
                <a:outerShdw blurRad="38100" dist="38100" dir="2700000" algn="tl">
                  <a:srgbClr val="FFFFFF"/>
                </a:outerShdw>
              </a:effectLst>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0295595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6" grpId="0"/>
      <p:bldP spid="12" grpId="0" build="p"/>
      <p:bldP spid="1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77"/>
          <p:cNvGrpSpPr/>
          <p:nvPr/>
        </p:nvGrpSpPr>
        <p:grpSpPr>
          <a:xfrm>
            <a:off x="381000" y="1828800"/>
            <a:ext cx="7638288" cy="4714875"/>
            <a:chOff x="320040" y="1810512"/>
            <a:chExt cx="7638288" cy="4714875"/>
          </a:xfrm>
          <a:solidFill>
            <a:srgbClr val="FFFF00"/>
          </a:solidFill>
        </p:grpSpPr>
        <p:grpSp>
          <p:nvGrpSpPr>
            <p:cNvPr id="35" name="Group 70"/>
            <p:cNvGrpSpPr/>
            <p:nvPr/>
          </p:nvGrpSpPr>
          <p:grpSpPr>
            <a:xfrm>
              <a:off x="320040" y="1810512"/>
              <a:ext cx="7638288" cy="4714875"/>
              <a:chOff x="320040" y="1810512"/>
              <a:chExt cx="7638288" cy="4714875"/>
            </a:xfrm>
            <a:grpFill/>
          </p:grpSpPr>
          <p:pic>
            <p:nvPicPr>
              <p:cNvPr id="40" name="Picture 5"/>
              <p:cNvPicPr>
                <a:picLocks noChangeAspect="1" noChangeArrowheads="1"/>
              </p:cNvPicPr>
              <p:nvPr/>
            </p:nvPicPr>
            <p:blipFill>
              <a:blip r:embed="rId3" cstate="print"/>
              <a:srcRect/>
              <a:stretch>
                <a:fillRect/>
              </a:stretch>
            </p:blipFill>
            <p:spPr bwMode="auto">
              <a:xfrm>
                <a:off x="838200" y="4419600"/>
                <a:ext cx="3295650" cy="1819275"/>
              </a:xfrm>
              <a:prstGeom prst="rect">
                <a:avLst/>
              </a:prstGeom>
              <a:grpFill/>
              <a:ln w="9525">
                <a:noFill/>
                <a:miter lim="800000"/>
                <a:headEnd/>
                <a:tailEnd/>
              </a:ln>
            </p:spPr>
          </p:pic>
          <p:grpSp>
            <p:nvGrpSpPr>
              <p:cNvPr id="41" name="Group 69"/>
              <p:cNvGrpSpPr/>
              <p:nvPr/>
            </p:nvGrpSpPr>
            <p:grpSpPr>
              <a:xfrm>
                <a:off x="320040" y="1810512"/>
                <a:ext cx="7638288" cy="4714875"/>
                <a:chOff x="320040" y="1810512"/>
                <a:chExt cx="7638288" cy="4714875"/>
              </a:xfrm>
              <a:grpFill/>
            </p:grpSpPr>
            <p:pic>
              <p:nvPicPr>
                <p:cNvPr id="42" name="Picture 2"/>
                <p:cNvPicPr>
                  <a:picLocks noChangeAspect="1" noChangeArrowheads="1"/>
                </p:cNvPicPr>
                <p:nvPr/>
              </p:nvPicPr>
              <p:blipFill>
                <a:blip r:embed="rId4" cstate="print"/>
                <a:srcRect/>
                <a:stretch>
                  <a:fillRect/>
                </a:stretch>
              </p:blipFill>
              <p:spPr bwMode="auto">
                <a:xfrm>
                  <a:off x="320040" y="1810512"/>
                  <a:ext cx="647700" cy="4714875"/>
                </a:xfrm>
                <a:prstGeom prst="rect">
                  <a:avLst/>
                </a:prstGeom>
                <a:grpFill/>
                <a:ln w="9525">
                  <a:noFill/>
                  <a:miter lim="800000"/>
                  <a:headEnd/>
                  <a:tailEnd/>
                </a:ln>
              </p:spPr>
            </p:pic>
            <p:pic>
              <p:nvPicPr>
                <p:cNvPr id="43" name="Picture 4"/>
                <p:cNvPicPr>
                  <a:picLocks noChangeAspect="1" noChangeArrowheads="1"/>
                </p:cNvPicPr>
                <p:nvPr/>
              </p:nvPicPr>
              <p:blipFill>
                <a:blip r:embed="rId5" cstate="print"/>
                <a:srcRect/>
                <a:stretch>
                  <a:fillRect/>
                </a:stretch>
              </p:blipFill>
              <p:spPr bwMode="auto">
                <a:xfrm>
                  <a:off x="338328" y="6077712"/>
                  <a:ext cx="7620000" cy="428625"/>
                </a:xfrm>
                <a:prstGeom prst="rect">
                  <a:avLst/>
                </a:prstGeom>
                <a:grpFill/>
                <a:ln w="9525">
                  <a:noFill/>
                  <a:miter lim="800000"/>
                  <a:headEnd/>
                  <a:tailEnd/>
                </a:ln>
              </p:spPr>
            </p:pic>
            <p:sp>
              <p:nvSpPr>
                <p:cNvPr id="44" name="Rectangle 43"/>
                <p:cNvSpPr/>
                <p:nvPr/>
              </p:nvSpPr>
              <p:spPr>
                <a:xfrm>
                  <a:off x="762000" y="5867400"/>
                  <a:ext cx="458780" cy="461665"/>
                </a:xfrm>
                <a:prstGeom prst="rect">
                  <a:avLst/>
                </a:prstGeom>
                <a:noFill/>
              </p:spPr>
              <p:txBody>
                <a:bodyPr wrap="none">
                  <a:spAutoFit/>
                </a:bodyPr>
                <a:lstStyle/>
                <a:p>
                  <a:r>
                    <a:rPr lang="en-US" altLang="en-US" b="1" dirty="0" smtClean="0">
                      <a:effectLst>
                        <a:outerShdw blurRad="38100" dist="38100" dir="2700000" algn="tl">
                          <a:srgbClr val="FFFFFF"/>
                        </a:outerShdw>
                      </a:effectLst>
                      <a:latin typeface="Arial" charset="0"/>
                      <a:sym typeface="Wingdings"/>
                    </a:rPr>
                    <a:t></a:t>
                  </a:r>
                  <a:endParaRPr lang="en-US" dirty="0"/>
                </a:p>
              </p:txBody>
            </p:sp>
            <p:cxnSp>
              <p:nvCxnSpPr>
                <p:cNvPr id="45" name="Straight Connector 44"/>
                <p:cNvCxnSpPr/>
                <p:nvPr/>
              </p:nvCxnSpPr>
              <p:spPr bwMode="auto">
                <a:xfrm>
                  <a:off x="838200" y="5715000"/>
                  <a:ext cx="685800" cy="533400"/>
                </a:xfrm>
                <a:prstGeom prst="line">
                  <a:avLst/>
                </a:prstGeom>
                <a:grpFill/>
                <a:ln w="25400" cap="flat" cmpd="sng" algn="ctr">
                  <a:solidFill>
                    <a:srgbClr val="FF66CC"/>
                  </a:solidFill>
                  <a:prstDash val="solid"/>
                  <a:round/>
                  <a:headEnd type="none" w="med" len="med"/>
                  <a:tailEnd type="none" w="med" len="med"/>
                </a:ln>
                <a:effectLst/>
              </p:spPr>
            </p:cxnSp>
          </p:grpSp>
        </p:grpSp>
        <p:grpSp>
          <p:nvGrpSpPr>
            <p:cNvPr id="36" name="Group 71"/>
            <p:cNvGrpSpPr/>
            <p:nvPr/>
          </p:nvGrpSpPr>
          <p:grpSpPr>
            <a:xfrm>
              <a:off x="762000" y="2438400"/>
              <a:ext cx="6249988" cy="3886200"/>
              <a:chOff x="762000" y="2438400"/>
              <a:chExt cx="6249988" cy="3886200"/>
            </a:xfrm>
            <a:grpFill/>
          </p:grpSpPr>
          <p:sp>
            <p:nvSpPr>
              <p:cNvPr id="37" name="Line 17"/>
              <p:cNvSpPr>
                <a:spLocks noChangeShapeType="1"/>
              </p:cNvSpPr>
              <p:nvPr/>
            </p:nvSpPr>
            <p:spPr bwMode="auto">
              <a:xfrm>
                <a:off x="762000" y="4419600"/>
                <a:ext cx="6249988" cy="1841500"/>
              </a:xfrm>
              <a:prstGeom prst="line">
                <a:avLst/>
              </a:prstGeom>
              <a:grpFill/>
              <a:ln w="28575">
                <a:solidFill>
                  <a:schemeClr val="accent2">
                    <a:lumMod val="75000"/>
                  </a:schemeClr>
                </a:solidFill>
                <a:round/>
                <a:headEnd/>
                <a:tailEnd/>
              </a:ln>
              <a:effectLst/>
            </p:spPr>
            <p:txBody>
              <a:bodyPr wrap="none"/>
              <a:lstStyle/>
              <a:p>
                <a:endParaRPr lang="en-US" dirty="0"/>
              </a:p>
            </p:txBody>
          </p:sp>
          <p:sp>
            <p:nvSpPr>
              <p:cNvPr id="38" name="Line 14"/>
              <p:cNvSpPr>
                <a:spLocks noChangeShapeType="1"/>
              </p:cNvSpPr>
              <p:nvPr/>
            </p:nvSpPr>
            <p:spPr bwMode="auto">
              <a:xfrm flipH="1" flipV="1">
                <a:off x="762000" y="2438400"/>
                <a:ext cx="3429000" cy="3886200"/>
              </a:xfrm>
              <a:prstGeom prst="line">
                <a:avLst/>
              </a:prstGeom>
              <a:grpFill/>
              <a:ln w="28575">
                <a:solidFill>
                  <a:srgbClr val="008000"/>
                </a:solidFill>
                <a:round/>
                <a:headEnd/>
                <a:tailEnd/>
              </a:ln>
              <a:effectLst/>
            </p:spPr>
            <p:txBody>
              <a:bodyPr wrap="none"/>
              <a:lstStyle/>
              <a:p>
                <a:endParaRPr lang="en-US" dirty="0"/>
              </a:p>
            </p:txBody>
          </p:sp>
        </p:grpSp>
      </p:grpSp>
      <p:sp>
        <p:nvSpPr>
          <p:cNvPr id="11" name="Footer Placeholder 10"/>
          <p:cNvSpPr>
            <a:spLocks noGrp="1"/>
          </p:cNvSpPr>
          <p:nvPr>
            <p:ph type="ftr" sz="quarter" idx="10"/>
          </p:nvPr>
        </p:nvSpPr>
        <p:spPr/>
        <p:txBody>
          <a:bodyPr/>
          <a:lstStyle/>
          <a:p>
            <a:r>
              <a:rPr lang="en-US" dirty="0" smtClean="0"/>
              <a:t>LP: Sensitivity Analysis</a:t>
            </a:r>
            <a:endParaRPr lang="en-US" dirty="0"/>
          </a:p>
        </p:txBody>
      </p:sp>
      <p:sp>
        <p:nvSpPr>
          <p:cNvPr id="10" name="Slide Number Placeholder 9"/>
          <p:cNvSpPr>
            <a:spLocks noGrp="1"/>
          </p:cNvSpPr>
          <p:nvPr>
            <p:ph type="sldNum" sz="quarter" idx="11"/>
          </p:nvPr>
        </p:nvSpPr>
        <p:spPr/>
        <p:txBody>
          <a:bodyPr/>
          <a:lstStyle/>
          <a:p>
            <a:fld id="{888837BE-EF37-416A-A6F4-6673181D1C09}" type="slidenum">
              <a:rPr lang="en-US" smtClean="0"/>
              <a:pPr/>
              <a:t>13</a:t>
            </a:fld>
            <a:endParaRPr lang="en-US" dirty="0"/>
          </a:p>
        </p:txBody>
      </p:sp>
      <p:sp>
        <p:nvSpPr>
          <p:cNvPr id="108547" name="Rectangle 3" descr="Rectangle: Click to edit Master text styles&#10;Second level&#10;Third level&#10;Fourth level&#10;Fifth level"/>
          <p:cNvSpPr>
            <a:spLocks noGrp="1" noChangeArrowheads="1"/>
          </p:cNvSpPr>
          <p:nvPr>
            <p:ph type="body" idx="4294967295"/>
          </p:nvPr>
        </p:nvSpPr>
        <p:spPr>
          <a:xfrm>
            <a:off x="1661160" y="2113788"/>
            <a:ext cx="5791200" cy="685800"/>
          </a:xfrm>
          <a:prstGeom prst="rect">
            <a:avLst/>
          </a:prstGeom>
        </p:spPr>
        <p:txBody>
          <a:bodyPr/>
          <a:lstStyle/>
          <a:p>
            <a:pPr marL="0" indent="0">
              <a:lnSpc>
                <a:spcPct val="90000"/>
              </a:lnSpc>
              <a:buClr>
                <a:schemeClr val="tx1"/>
              </a:buClr>
              <a:buNone/>
            </a:pPr>
            <a:r>
              <a:rPr lang="en-US" altLang="en-US" sz="2000" b="1" kern="1200" dirty="0" smtClean="0">
                <a:effectLst>
                  <a:outerShdw blurRad="38100" dist="38100" dir="2700000" algn="tl">
                    <a:srgbClr val="FFFFFF"/>
                  </a:outerShdw>
                </a:effectLst>
                <a:latin typeface="Arial" charset="0"/>
              </a:rPr>
              <a:t>Q3: Add 10 more hours of production time for</a:t>
            </a:r>
          </a:p>
          <a:p>
            <a:pPr marL="457200" indent="-457200">
              <a:lnSpc>
                <a:spcPct val="90000"/>
              </a:lnSpc>
              <a:buClr>
                <a:schemeClr val="tx1"/>
              </a:buClr>
              <a:buNone/>
            </a:pPr>
            <a:r>
              <a:rPr lang="en-US" altLang="en-US" sz="2400" b="1" dirty="0" smtClean="0">
                <a:solidFill>
                  <a:srgbClr val="CC0066"/>
                </a:solidFill>
                <a:effectLst>
                  <a:outerShdw blurRad="38100" dist="38100" dir="2700000" algn="tl">
                    <a:srgbClr val="FFFFFF"/>
                  </a:outerShdw>
                </a:effectLst>
                <a:latin typeface="Arial" charset="0"/>
                <a:sym typeface="Wingdings"/>
              </a:rPr>
              <a:t></a:t>
            </a:r>
            <a:r>
              <a:rPr lang="en-US" altLang="en-US" sz="2400" b="1" kern="1200" dirty="0" smtClean="0">
                <a:solidFill>
                  <a:srgbClr val="CC0066"/>
                </a:solidFill>
                <a:effectLst>
                  <a:outerShdw blurRad="38100" dist="38100" dir="2700000" algn="tl">
                    <a:srgbClr val="FFFFFF"/>
                  </a:outerShdw>
                </a:effectLst>
                <a:latin typeface="Calibri" pitchFamily="34" charset="0"/>
                <a:cs typeface="Calibri" pitchFamily="34" charset="0"/>
              </a:rPr>
              <a:t> cutting &amp; dyeing? </a:t>
            </a:r>
            <a:r>
              <a:rPr lang="en-US" altLang="en-US" sz="2400" b="1" dirty="0" smtClean="0">
                <a:solidFill>
                  <a:srgbClr val="0070C0"/>
                </a:solidFill>
                <a:effectLst>
                  <a:outerShdw blurRad="38100" dist="38100" dir="2700000" algn="tl">
                    <a:srgbClr val="FFFFFF"/>
                  </a:outerShdw>
                </a:effectLst>
                <a:latin typeface="Calibri" pitchFamily="34" charset="0"/>
                <a:cs typeface="Calibri" pitchFamily="34" charset="0"/>
                <a:sym typeface="Wingdings"/>
              </a:rPr>
              <a:t></a:t>
            </a:r>
            <a:r>
              <a:rPr lang="en-US" altLang="en-US" sz="2000" b="1" kern="1200" dirty="0" smtClean="0">
                <a:solidFill>
                  <a:schemeClr val="accent2">
                    <a:lumMod val="75000"/>
                  </a:schemeClr>
                </a:solidFill>
                <a:effectLst>
                  <a:outerShdw blurRad="38100" dist="38100" dir="2700000" algn="tl">
                    <a:srgbClr val="FFFFFF"/>
                  </a:outerShdw>
                </a:effectLst>
                <a:latin typeface="Arial" charset="0"/>
              </a:rPr>
              <a:t> inspection?</a:t>
            </a:r>
            <a:r>
              <a:rPr lang="en-US" altLang="en-US" sz="2000" b="1" kern="1200" dirty="0" smtClean="0">
                <a:effectLst>
                  <a:outerShdw blurRad="38100" dist="38100" dir="2700000" algn="tl">
                    <a:srgbClr val="FFFFFF"/>
                  </a:outerShdw>
                </a:effectLst>
                <a:latin typeface="Arial" charset="0"/>
              </a:rPr>
              <a:t> </a:t>
            </a:r>
          </a:p>
        </p:txBody>
      </p:sp>
      <p:sp>
        <p:nvSpPr>
          <p:cNvPr id="26" name="Oval 25"/>
          <p:cNvSpPr/>
          <p:nvPr/>
        </p:nvSpPr>
        <p:spPr bwMode="auto">
          <a:xfrm>
            <a:off x="3383280" y="5394960"/>
            <a:ext cx="152400" cy="1524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29" name="Rectangle 3" descr="Rectangle: Click to edit Master text styles&#10;Second level&#10;Third level&#10;Fourth level&#10;Fifth level"/>
          <p:cNvSpPr txBox="1">
            <a:spLocks noChangeArrowheads="1"/>
          </p:cNvSpPr>
          <p:nvPr/>
        </p:nvSpPr>
        <p:spPr>
          <a:xfrm>
            <a:off x="2362200" y="3048000"/>
            <a:ext cx="6477000" cy="914400"/>
          </a:xfrm>
          <a:prstGeom prst="rect">
            <a:avLst/>
          </a:prstGeom>
        </p:spPr>
        <p:txBody>
          <a:bodyPr/>
          <a:lstStyle/>
          <a:p>
            <a:pPr marR="0" lvl="0" algn="l" defTabSz="914400" rtl="0" eaLnBrk="1" fontAlgn="base" latinLnBrk="0" hangingPunct="1">
              <a:lnSpc>
                <a:spcPct val="90000"/>
              </a:lnSpc>
              <a:spcBef>
                <a:spcPct val="20000"/>
              </a:spcBef>
              <a:spcAft>
                <a:spcPct val="0"/>
              </a:spcAft>
              <a:buClr>
                <a:schemeClr val="tx1"/>
              </a:buClr>
              <a:buSzTx/>
              <a:tabLst/>
              <a:defRPr/>
            </a:pPr>
            <a:r>
              <a:rPr lang="en-US" altLang="en-US" b="1" dirty="0">
                <a:solidFill>
                  <a:srgbClr val="CC0066"/>
                </a:solidFill>
                <a:effectLst>
                  <a:outerShdw blurRad="38100" dist="38100" dir="2700000" algn="tl">
                    <a:srgbClr val="FFFFFF"/>
                  </a:outerShdw>
                </a:effectLst>
                <a:latin typeface="Calibri" pitchFamily="34" charset="0"/>
                <a:cs typeface="Calibri" pitchFamily="34" charset="0"/>
              </a:rPr>
              <a:t>Cutting &amp; dyeing </a:t>
            </a:r>
            <a:r>
              <a:rPr lang="en-US" altLang="en-US" sz="2000" b="1" dirty="0" smtClean="0">
                <a:effectLst>
                  <a:outerShdw blurRad="38100" dist="38100" dir="2700000" algn="tl">
                    <a:srgbClr val="FFFFFF"/>
                  </a:outerShdw>
                </a:effectLst>
                <a:latin typeface="Arial" charset="0"/>
              </a:rPr>
              <a:t>is a binding constraint; increasing the resource will increase the solution space and move the optimal point.</a:t>
            </a:r>
          </a:p>
        </p:txBody>
      </p:sp>
      <p:sp>
        <p:nvSpPr>
          <p:cNvPr id="30" name="Rectangle 3" descr="Rectangle: Click to edit Master text styles&#10;Second level&#10;Third level&#10;Fourth level&#10;Fifth level"/>
          <p:cNvSpPr txBox="1">
            <a:spLocks noChangeArrowheads="1"/>
          </p:cNvSpPr>
          <p:nvPr/>
        </p:nvSpPr>
        <p:spPr>
          <a:xfrm>
            <a:off x="4251960" y="4175759"/>
            <a:ext cx="4587240" cy="1219201"/>
          </a:xfrm>
          <a:prstGeom prst="rect">
            <a:avLst/>
          </a:prstGeom>
        </p:spPr>
        <p:txBody>
          <a:bodyPr/>
          <a:lstStyle/>
          <a:p>
            <a:pPr marR="0" lvl="0" algn="l" defTabSz="914400" rtl="0" eaLnBrk="1" fontAlgn="base" latinLnBrk="0" hangingPunct="1">
              <a:lnSpc>
                <a:spcPct val="90000"/>
              </a:lnSpc>
              <a:spcBef>
                <a:spcPct val="20000"/>
              </a:spcBef>
              <a:spcAft>
                <a:spcPct val="0"/>
              </a:spcAft>
              <a:buClr>
                <a:schemeClr val="tx1"/>
              </a:buClr>
              <a:buSzTx/>
              <a:tabLst/>
              <a:defRPr/>
            </a:pPr>
            <a:r>
              <a:rPr lang="en-US" altLang="en-US" sz="2000" b="1" dirty="0">
                <a:solidFill>
                  <a:schemeClr val="accent2">
                    <a:lumMod val="75000"/>
                  </a:schemeClr>
                </a:solidFill>
                <a:effectLst>
                  <a:outerShdw blurRad="38100" dist="38100" dir="2700000" algn="tl">
                    <a:srgbClr val="FFFFFF"/>
                  </a:outerShdw>
                </a:effectLst>
                <a:latin typeface="Arial" charset="0"/>
              </a:rPr>
              <a:t>Inspection</a:t>
            </a:r>
            <a:r>
              <a:rPr lang="en-US" altLang="en-US" sz="2000" b="1" dirty="0" smtClean="0">
                <a:effectLst>
                  <a:outerShdw blurRad="38100" dist="38100" dir="2700000" algn="tl">
                    <a:srgbClr val="FFFFFF"/>
                  </a:outerShdw>
                </a:effectLst>
                <a:latin typeface="Arial" charset="0"/>
              </a:rPr>
              <a:t> is a nonbinding constraint; increasing the resource will increase the solution space and but will not move the optimal point.</a:t>
            </a:r>
          </a:p>
        </p:txBody>
      </p:sp>
      <p:sp>
        <p:nvSpPr>
          <p:cNvPr id="31" name="Rectangle 30"/>
          <p:cNvSpPr/>
          <p:nvPr/>
        </p:nvSpPr>
        <p:spPr>
          <a:xfrm>
            <a:off x="990600" y="3810000"/>
            <a:ext cx="458780" cy="461665"/>
          </a:xfrm>
          <a:prstGeom prst="rect">
            <a:avLst/>
          </a:prstGeom>
        </p:spPr>
        <p:txBody>
          <a:bodyPr wrap="none">
            <a:spAutoFit/>
          </a:bodyPr>
          <a:lstStyle/>
          <a:p>
            <a:r>
              <a:rPr lang="en-US" altLang="en-US" b="1" dirty="0" smtClean="0">
                <a:solidFill>
                  <a:srgbClr val="CC0066"/>
                </a:solidFill>
                <a:effectLst>
                  <a:outerShdw blurRad="38100" dist="38100" dir="2700000" algn="tl">
                    <a:srgbClr val="FFFFFF"/>
                  </a:outerShdw>
                </a:effectLst>
                <a:latin typeface="Arial" charset="0"/>
                <a:sym typeface="Wingdings"/>
              </a:rPr>
              <a:t></a:t>
            </a:r>
            <a:endParaRPr lang="en-US" dirty="0"/>
          </a:p>
        </p:txBody>
      </p:sp>
      <p:sp>
        <p:nvSpPr>
          <p:cNvPr id="32" name="Rectangle 31"/>
          <p:cNvSpPr/>
          <p:nvPr/>
        </p:nvSpPr>
        <p:spPr>
          <a:xfrm>
            <a:off x="5410200" y="5486400"/>
            <a:ext cx="458780" cy="461665"/>
          </a:xfrm>
          <a:prstGeom prst="rect">
            <a:avLst/>
          </a:prstGeom>
        </p:spPr>
        <p:txBody>
          <a:bodyPr wrap="none">
            <a:spAutoFit/>
          </a:bodyPr>
          <a:lstStyle/>
          <a:p>
            <a:r>
              <a:rPr lang="en-US" altLang="en-US" b="1" dirty="0" smtClean="0">
                <a:solidFill>
                  <a:srgbClr val="0070C0"/>
                </a:solidFill>
                <a:effectLst>
                  <a:outerShdw blurRad="38100" dist="38100" dir="2700000" algn="tl">
                    <a:srgbClr val="FFFFFF"/>
                  </a:outerShdw>
                </a:effectLst>
                <a:latin typeface="Calibri" pitchFamily="34" charset="0"/>
                <a:cs typeface="Calibri" pitchFamily="34" charset="0"/>
                <a:sym typeface="Wingdings"/>
              </a:rPr>
              <a:t></a:t>
            </a:r>
            <a:endParaRPr lang="en-US" dirty="0"/>
          </a:p>
        </p:txBody>
      </p:sp>
      <p:sp>
        <p:nvSpPr>
          <p:cNvPr id="28" name="Line 5"/>
          <p:cNvSpPr>
            <a:spLocks noChangeShapeType="1"/>
          </p:cNvSpPr>
          <p:nvPr/>
        </p:nvSpPr>
        <p:spPr bwMode="auto">
          <a:xfrm>
            <a:off x="603504" y="3962400"/>
            <a:ext cx="4610100" cy="2430780"/>
          </a:xfrm>
          <a:prstGeom prst="line">
            <a:avLst/>
          </a:prstGeom>
          <a:noFill/>
          <a:ln w="28575">
            <a:solidFill>
              <a:srgbClr val="CC0066"/>
            </a:solidFill>
            <a:round/>
            <a:headEnd/>
            <a:tailEnd/>
          </a:ln>
          <a:effectLst/>
        </p:spPr>
        <p:txBody>
          <a:bodyPr wrap="none"/>
          <a:lstStyle/>
          <a:p>
            <a:endParaRPr lang="en-US" dirty="0"/>
          </a:p>
        </p:txBody>
      </p:sp>
      <p:sp>
        <p:nvSpPr>
          <p:cNvPr id="25" name="AutoShape 15"/>
          <p:cNvSpPr>
            <a:spLocks noChangeArrowheads="1"/>
          </p:cNvSpPr>
          <p:nvPr/>
        </p:nvSpPr>
        <p:spPr bwMode="blackWhite">
          <a:xfrm>
            <a:off x="228600" y="152400"/>
            <a:ext cx="7924800" cy="578882"/>
          </a:xfrm>
          <a:prstGeom prst="roundRect">
            <a:avLst>
              <a:gd name="adj" fmla="val 16667"/>
            </a:avLst>
          </a:prstGeom>
          <a:gradFill rotWithShape="1">
            <a:gsLst>
              <a:gs pos="0">
                <a:srgbClr val="00FF00"/>
              </a:gs>
              <a:gs pos="98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r>
              <a:rPr lang="en-US" sz="2800" b="1" dirty="0" smtClean="0">
                <a:solidFill>
                  <a:schemeClr val="tx2"/>
                </a:solidFill>
                <a:effectLst>
                  <a:outerShdw blurRad="38100" dist="38100" dir="2700000" algn="tl">
                    <a:srgbClr val="FFFFFF"/>
                  </a:outerShdw>
                </a:effectLst>
                <a:latin typeface="Verdana" pitchFamily="34" charset="0"/>
              </a:rPr>
              <a:t>What if questions  are about the RHS?</a:t>
            </a:r>
          </a:p>
        </p:txBody>
      </p:sp>
      <p:sp>
        <p:nvSpPr>
          <p:cNvPr id="27" name="Rectangle 3" descr="Rectangle: Click to edit Master text styles&#10;Second level&#10;Third level&#10;Fourth level&#10;Fifth level"/>
          <p:cNvSpPr txBox="1">
            <a:spLocks noChangeArrowheads="1"/>
          </p:cNvSpPr>
          <p:nvPr/>
        </p:nvSpPr>
        <p:spPr>
          <a:xfrm>
            <a:off x="304800" y="838200"/>
            <a:ext cx="8229600" cy="609600"/>
          </a:xfrm>
          <a:prstGeom prst="rect">
            <a:avLst/>
          </a:prstGeom>
        </p:spPr>
        <p:txBody>
          <a:bodyPr/>
          <a:lstStyle/>
          <a:p>
            <a:pPr marL="236538" marR="0" lvl="0" indent="-236538" algn="l" defTabSz="914400" rtl="0" eaLnBrk="1" fontAlgn="base" latinLnBrk="0" hangingPunct="1">
              <a:lnSpc>
                <a:spcPct val="90000"/>
              </a:lnSpc>
              <a:spcBef>
                <a:spcPct val="20000"/>
              </a:spcBef>
              <a:spcAft>
                <a:spcPct val="0"/>
              </a:spcAft>
              <a:buClr>
                <a:schemeClr val="tx1"/>
              </a:buClr>
              <a:buSzTx/>
              <a:buFontTx/>
              <a:buNone/>
              <a:tabLst/>
              <a:defRPr/>
            </a:pPr>
            <a:r>
              <a:rPr kumimoji="0" lang="en-US" altLang="en-US" sz="2000" b="1" i="0" u="none" strike="noStrike" kern="1200" cap="none" spc="0" normalizeH="0" baseline="0" noProof="0" dirty="0" smtClean="0">
                <a:ln>
                  <a:noFill/>
                </a:ln>
                <a:solidFill>
                  <a:schemeClr val="tx1"/>
                </a:solidFill>
                <a:effectLst>
                  <a:outerShdw blurRad="38100" dist="38100" dir="2700000" algn="tl">
                    <a:srgbClr val="FFFFFF"/>
                  </a:outerShdw>
                </a:effectLst>
                <a:uLnTx/>
                <a:uFillTx/>
                <a:latin typeface="Arial" charset="0"/>
                <a:ea typeface="+mn-ea"/>
                <a:cs typeface="+mn-cs"/>
              </a:rPr>
              <a:t>A change in RHS can change the shape of the solution space (objective function slope is not affected).</a:t>
            </a:r>
          </a:p>
        </p:txBody>
      </p:sp>
      <p:sp>
        <p:nvSpPr>
          <p:cNvPr id="3" name="Freeform 2"/>
          <p:cNvSpPr/>
          <p:nvPr/>
        </p:nvSpPr>
        <p:spPr bwMode="auto">
          <a:xfrm>
            <a:off x="2377343" y="4923130"/>
            <a:ext cx="1204553" cy="636383"/>
          </a:xfrm>
          <a:custGeom>
            <a:avLst/>
            <a:gdLst>
              <a:gd name="connsiteX0" fmla="*/ 1091571 w 1204553"/>
              <a:gd name="connsiteY0" fmla="*/ 548756 h 636383"/>
              <a:gd name="connsiteX1" fmla="*/ 801286 w 1204553"/>
              <a:gd name="connsiteY1" fmla="*/ 229441 h 636383"/>
              <a:gd name="connsiteX2" fmla="*/ 3000 w 1204553"/>
              <a:gd name="connsiteY2" fmla="*/ 11727 h 636383"/>
              <a:gd name="connsiteX3" fmla="*/ 1120600 w 1204553"/>
              <a:gd name="connsiteY3" fmla="*/ 592299 h 636383"/>
              <a:gd name="connsiteX4" fmla="*/ 1091571 w 1204553"/>
              <a:gd name="connsiteY4" fmla="*/ 548756 h 6363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4553" h="636383">
                <a:moveTo>
                  <a:pt x="1091571" y="548756"/>
                </a:moveTo>
                <a:cubicBezTo>
                  <a:pt x="1038352" y="488280"/>
                  <a:pt x="982714" y="318946"/>
                  <a:pt x="801286" y="229441"/>
                </a:cubicBezTo>
                <a:cubicBezTo>
                  <a:pt x="619858" y="139936"/>
                  <a:pt x="-50219" y="-48749"/>
                  <a:pt x="3000" y="11727"/>
                </a:cubicBezTo>
                <a:cubicBezTo>
                  <a:pt x="56219" y="72203"/>
                  <a:pt x="941591" y="497956"/>
                  <a:pt x="1120600" y="592299"/>
                </a:cubicBezTo>
                <a:cubicBezTo>
                  <a:pt x="1299609" y="686642"/>
                  <a:pt x="1144790" y="609232"/>
                  <a:pt x="1091571" y="548756"/>
                </a:cubicBezTo>
                <a:close/>
              </a:path>
            </a:pathLst>
          </a:custGeom>
          <a:solidFill>
            <a:srgbClr val="FFFF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854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56" presetClass="path" presetSubtype="0" accel="50000" decel="50000" fill="hold" grpId="0" nodeType="clickEffect">
                                  <p:stCondLst>
                                    <p:cond delay="0"/>
                                  </p:stCondLst>
                                  <p:childTnLst>
                                    <p:animMotion origin="layout" path="M 3.33333E-6 1.11022E-16 L 0.03958 -0.05486 " pathEditMode="relative" rAng="0" ptsTypes="AA">
                                      <p:cBhvr>
                                        <p:cTn id="18" dur="2000" fill="hold"/>
                                        <p:tgtEl>
                                          <p:spTgt spid="28"/>
                                        </p:tgtEl>
                                        <p:attrNameLst>
                                          <p:attrName>ppt_x</p:attrName>
                                          <p:attrName>ppt_y</p:attrName>
                                        </p:attrNameLst>
                                      </p:cBhvr>
                                      <p:rCtr x="2000" y="-2800"/>
                                    </p:animMotion>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p:bldP spid="29" grpId="0"/>
      <p:bldP spid="30" grpId="0"/>
      <p:bldP spid="28" grpId="0" animBg="1"/>
      <p:bldP spid="27" grpId="0" build="p"/>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LP: Sensitivity Analysis</a:t>
            </a:r>
            <a:endParaRPr lang="en-US" dirty="0"/>
          </a:p>
        </p:txBody>
      </p:sp>
      <p:sp>
        <p:nvSpPr>
          <p:cNvPr id="5" name="Slide Number Placeholder 4"/>
          <p:cNvSpPr>
            <a:spLocks noGrp="1"/>
          </p:cNvSpPr>
          <p:nvPr>
            <p:ph type="sldNum" sz="quarter" idx="11"/>
          </p:nvPr>
        </p:nvSpPr>
        <p:spPr/>
        <p:txBody>
          <a:bodyPr/>
          <a:lstStyle/>
          <a:p>
            <a:fld id="{888837BE-EF37-416A-A6F4-6673181D1C09}" type="slidenum">
              <a:rPr lang="en-US" smtClean="0"/>
              <a:pPr/>
              <a:t>14</a:t>
            </a:fld>
            <a:endParaRPr lang="en-US" dirty="0"/>
          </a:p>
        </p:txBody>
      </p:sp>
      <p:sp>
        <p:nvSpPr>
          <p:cNvPr id="7" name="Rectangle 3" descr="Rectangle: Click to edit Master text styles&#10;Second level&#10;Third level&#10;Fourth level&#10;Fifth level"/>
          <p:cNvSpPr txBox="1">
            <a:spLocks noChangeArrowheads="1"/>
          </p:cNvSpPr>
          <p:nvPr/>
        </p:nvSpPr>
        <p:spPr>
          <a:xfrm>
            <a:off x="304800" y="914400"/>
            <a:ext cx="8458200" cy="800100"/>
          </a:xfrm>
          <a:prstGeom prst="rect">
            <a:avLst/>
          </a:prstGeom>
          <a:noFill/>
        </p:spPr>
        <p:txBody>
          <a:bodyPr/>
          <a:lstStyle/>
          <a:p>
            <a:pPr marL="0" indent="0">
              <a:lnSpc>
                <a:spcPct val="90000"/>
              </a:lnSpc>
              <a:buClr>
                <a:schemeClr val="tx1"/>
              </a:buClr>
              <a:buNone/>
            </a:pPr>
            <a:r>
              <a:rPr lang="en-US" altLang="en-US" sz="2000" b="1" dirty="0" smtClean="0">
                <a:effectLst>
                  <a:outerShdw blurRad="38100" dist="38100" dir="2700000" algn="tl">
                    <a:srgbClr val="FFFFFF"/>
                  </a:outerShdw>
                </a:effectLst>
                <a:latin typeface="Arial" charset="0"/>
              </a:rPr>
              <a:t>Q3: Add 10 more hours of production time for</a:t>
            </a:r>
          </a:p>
          <a:p>
            <a:pPr marL="457200" indent="-457200">
              <a:lnSpc>
                <a:spcPct val="90000"/>
              </a:lnSpc>
              <a:buClr>
                <a:schemeClr val="tx1"/>
              </a:buClr>
              <a:buNone/>
            </a:pPr>
            <a:r>
              <a:rPr lang="en-US" altLang="en-US" b="1" dirty="0" smtClean="0">
                <a:solidFill>
                  <a:srgbClr val="CC0066"/>
                </a:solidFill>
                <a:effectLst>
                  <a:outerShdw blurRad="38100" dist="38100" dir="2700000" algn="tl">
                    <a:srgbClr val="FFFFFF"/>
                  </a:outerShdw>
                </a:effectLst>
                <a:latin typeface="Arial" charset="0"/>
                <a:sym typeface="Wingdings"/>
              </a:rPr>
              <a:t></a:t>
            </a:r>
            <a:r>
              <a:rPr lang="en-US" altLang="en-US" b="1" dirty="0" smtClean="0">
                <a:solidFill>
                  <a:srgbClr val="CC0066"/>
                </a:solidFill>
                <a:effectLst>
                  <a:outerShdw blurRad="38100" dist="38100" dir="2700000" algn="tl">
                    <a:srgbClr val="FFFFFF"/>
                  </a:outerShdw>
                </a:effectLst>
                <a:latin typeface="Calibri" pitchFamily="34" charset="0"/>
                <a:cs typeface="Calibri" pitchFamily="34" charset="0"/>
              </a:rPr>
              <a:t> cutting &amp; dyeing? </a:t>
            </a:r>
            <a:r>
              <a:rPr lang="en-US" altLang="en-US" b="1" dirty="0" smtClean="0">
                <a:solidFill>
                  <a:srgbClr val="0070C0"/>
                </a:solidFill>
                <a:effectLst>
                  <a:outerShdw blurRad="38100" dist="38100" dir="2700000" algn="tl">
                    <a:srgbClr val="FFFFFF"/>
                  </a:outerShdw>
                </a:effectLst>
                <a:latin typeface="Calibri" pitchFamily="34" charset="0"/>
                <a:cs typeface="Calibri" pitchFamily="34" charset="0"/>
                <a:sym typeface="Wingdings"/>
              </a:rPr>
              <a:t></a:t>
            </a:r>
            <a:r>
              <a:rPr lang="en-US" altLang="en-US" sz="2000" b="1" dirty="0" smtClean="0">
                <a:solidFill>
                  <a:schemeClr val="accent2">
                    <a:lumMod val="75000"/>
                  </a:schemeClr>
                </a:solidFill>
                <a:effectLst>
                  <a:outerShdw blurRad="38100" dist="38100" dir="2700000" algn="tl">
                    <a:srgbClr val="FFFFFF"/>
                  </a:outerShdw>
                </a:effectLst>
                <a:latin typeface="Arial" charset="0"/>
              </a:rPr>
              <a:t> inspection?</a:t>
            </a:r>
            <a:r>
              <a:rPr lang="en-US" altLang="en-US" sz="2000" b="1" dirty="0" smtClean="0">
                <a:effectLst>
                  <a:outerShdw blurRad="38100" dist="38100" dir="2700000" algn="tl">
                    <a:srgbClr val="FFFFFF"/>
                  </a:outerShdw>
                </a:effectLst>
                <a:latin typeface="Arial" charset="0"/>
              </a:rPr>
              <a:t> </a:t>
            </a:r>
            <a:endParaRPr kumimoji="0" lang="en-US" altLang="en-US" sz="2400" b="1" i="0" u="none" strike="noStrike" kern="1200" cap="none" spc="0" normalizeH="0" baseline="0" noProof="0" dirty="0" smtClean="0">
              <a:ln>
                <a:noFill/>
              </a:ln>
              <a:solidFill>
                <a:schemeClr val="tx1"/>
              </a:solidFill>
              <a:effectLst>
                <a:outerShdw blurRad="38100" dist="38100" dir="2700000" algn="tl">
                  <a:srgbClr val="FFFFFF"/>
                </a:outerShdw>
              </a:effectLst>
              <a:uLnTx/>
              <a:uFillTx/>
              <a:latin typeface="Arial" charset="0"/>
              <a:ea typeface="+mn-ea"/>
              <a:cs typeface="+mn-cs"/>
            </a:endParaRPr>
          </a:p>
        </p:txBody>
      </p:sp>
      <p:sp>
        <p:nvSpPr>
          <p:cNvPr id="11" name="AutoShape 15"/>
          <p:cNvSpPr>
            <a:spLocks noChangeArrowheads="1"/>
          </p:cNvSpPr>
          <p:nvPr/>
        </p:nvSpPr>
        <p:spPr bwMode="blackWhite">
          <a:xfrm>
            <a:off x="228600" y="152400"/>
            <a:ext cx="4038600" cy="510778"/>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r>
              <a:rPr lang="en-US" b="1" dirty="0" smtClean="0">
                <a:solidFill>
                  <a:schemeClr val="tx2"/>
                </a:solidFill>
                <a:effectLst>
                  <a:outerShdw blurRad="38100" dist="38100" dir="2700000" algn="tl">
                    <a:srgbClr val="FFFFFF"/>
                  </a:outerShdw>
                </a:effectLst>
                <a:latin typeface="Verdana" pitchFamily="34" charset="0"/>
                <a:ea typeface="Verdana" pitchFamily="34" charset="0"/>
                <a:cs typeface="Verdana" pitchFamily="34" charset="0"/>
              </a:rPr>
              <a:t>Sensitivity Report  Q3</a:t>
            </a:r>
          </a:p>
        </p:txBody>
      </p:sp>
      <p:sp>
        <p:nvSpPr>
          <p:cNvPr id="13" name="Rectangle 12"/>
          <p:cNvSpPr/>
          <p:nvPr/>
        </p:nvSpPr>
        <p:spPr>
          <a:xfrm>
            <a:off x="304800" y="4915496"/>
            <a:ext cx="8534400" cy="1384995"/>
          </a:xfrm>
          <a:prstGeom prst="rect">
            <a:avLst/>
          </a:prstGeom>
        </p:spPr>
        <p:txBody>
          <a:bodyPr wrap="square">
            <a:spAutoFit/>
          </a:bodyPr>
          <a:lstStyle/>
          <a:p>
            <a:r>
              <a:rPr lang="en-US" b="1" dirty="0" smtClean="0">
                <a:effectLst>
                  <a:outerShdw blurRad="38100" dist="38100" dir="2700000" algn="tl">
                    <a:srgbClr val="FFFFFF"/>
                  </a:outerShdw>
                </a:effectLst>
                <a:latin typeface="Arial" charset="0"/>
              </a:rPr>
              <a:t>Shadow price </a:t>
            </a:r>
            <a:r>
              <a:rPr lang="en-US" altLang="en-US" sz="2000" b="1" dirty="0" smtClean="0">
                <a:effectLst>
                  <a:outerShdw blurRad="38100" dist="38100" dir="2700000" algn="tl">
                    <a:srgbClr val="FFFFFF"/>
                  </a:outerShdw>
                </a:effectLst>
                <a:latin typeface="Arial" charset="0"/>
              </a:rPr>
              <a:t>represents change in the objective function value per one-unit increase in the RHS of the constraint. In a business application, a shadow price is the maximum price that we can pay for an extra unit of a given limited resource.</a:t>
            </a:r>
          </a:p>
        </p:txBody>
      </p:sp>
      <p:sp>
        <p:nvSpPr>
          <p:cNvPr id="17" name="Rectangle 3" descr="Rectangle: Click to edit Master text styles&#10;Second level&#10;Third level&#10;Fourth level&#10;Fifth level"/>
          <p:cNvSpPr txBox="1">
            <a:spLocks noChangeArrowheads="1"/>
          </p:cNvSpPr>
          <p:nvPr/>
        </p:nvSpPr>
        <p:spPr>
          <a:xfrm>
            <a:off x="304800" y="3924896"/>
            <a:ext cx="8458200" cy="609600"/>
          </a:xfrm>
          <a:prstGeom prst="rect">
            <a:avLst/>
          </a:prstGeom>
        </p:spPr>
        <p:txBody>
          <a:bodyPr/>
          <a:lstStyle/>
          <a:p>
            <a:pPr marL="0" marR="0" lvl="0" indent="0" algn="l" defTabSz="914400" rtl="0" eaLnBrk="1" fontAlgn="base" latinLnBrk="0" hangingPunct="1">
              <a:lnSpc>
                <a:spcPct val="90000"/>
              </a:lnSpc>
              <a:spcBef>
                <a:spcPct val="20000"/>
              </a:spcBef>
              <a:spcAft>
                <a:spcPct val="0"/>
              </a:spcAft>
              <a:buClr>
                <a:schemeClr val="tx1"/>
              </a:buClr>
              <a:buSzTx/>
              <a:buFontTx/>
              <a:buNone/>
              <a:tabLst/>
              <a:defRPr/>
            </a:pPr>
            <a:r>
              <a:rPr kumimoji="0" lang="en-US" altLang="en-US" sz="2000" b="1" i="0" u="none" strike="noStrike" kern="1200" cap="none" spc="0" normalizeH="0" baseline="0" noProof="0" dirty="0" smtClean="0">
                <a:ln>
                  <a:noFill/>
                </a:ln>
                <a:solidFill>
                  <a:schemeClr val="tx1"/>
                </a:solidFill>
                <a:effectLst>
                  <a:outerShdw blurRad="38100" dist="38100" dir="2700000" algn="tl">
                    <a:srgbClr val="FFFFFF"/>
                  </a:outerShdw>
                </a:effectLst>
                <a:uLnTx/>
                <a:uFillTx/>
                <a:latin typeface="Arial" charset="0"/>
                <a:ea typeface="+mn-ea"/>
                <a:cs typeface="+mn-cs"/>
              </a:rPr>
              <a:t>For </a:t>
            </a:r>
            <a:r>
              <a:rPr kumimoji="0" lang="en-US" altLang="en-US" sz="2000" b="1" i="0" u="none" strike="noStrike" kern="1200" cap="none" spc="0" normalizeH="0" baseline="0" noProof="0" dirty="0" smtClean="0">
                <a:ln>
                  <a:noFill/>
                </a:ln>
                <a:solidFill>
                  <a:srgbClr val="CC0066"/>
                </a:solidFill>
                <a:effectLst>
                  <a:outerShdw blurRad="38100" dist="38100" dir="2700000" algn="tl">
                    <a:srgbClr val="FFFFFF"/>
                  </a:outerShdw>
                </a:effectLst>
                <a:uLnTx/>
                <a:uFillTx/>
                <a:latin typeface="Arial" charset="0"/>
                <a:ea typeface="+mn-ea"/>
                <a:cs typeface="+mn-cs"/>
              </a:rPr>
              <a:t>cutting &amp; dyeing </a:t>
            </a:r>
            <a:r>
              <a:rPr lang="en-US" altLang="en-US" sz="2000" b="1" dirty="0" smtClean="0">
                <a:effectLst>
                  <a:outerShdw blurRad="38100" dist="38100" dir="2700000" algn="tl">
                    <a:srgbClr val="FFFFFF"/>
                  </a:outerShdw>
                </a:effectLst>
                <a:latin typeface="Arial" charset="0"/>
              </a:rPr>
              <a:t>up to 52.36 units can be increased. Profit will increase @ $2.50 per unit.</a:t>
            </a:r>
          </a:p>
        </p:txBody>
      </p:sp>
      <p:sp>
        <p:nvSpPr>
          <p:cNvPr id="18" name="Rectangle 3" descr="Rectangle: Click to edit Master text styles&#10;Second level&#10;Third level&#10;Fourth level&#10;Fifth level"/>
          <p:cNvSpPr txBox="1">
            <a:spLocks noChangeArrowheads="1"/>
          </p:cNvSpPr>
          <p:nvPr/>
        </p:nvSpPr>
        <p:spPr>
          <a:xfrm>
            <a:off x="304800" y="4534496"/>
            <a:ext cx="3429000" cy="381000"/>
          </a:xfrm>
          <a:prstGeom prst="rect">
            <a:avLst/>
          </a:prstGeom>
        </p:spPr>
        <p:txBody>
          <a:bodyPr/>
          <a:lstStyle/>
          <a:p>
            <a:pPr lvl="0">
              <a:lnSpc>
                <a:spcPct val="90000"/>
              </a:lnSpc>
              <a:spcBef>
                <a:spcPct val="20000"/>
              </a:spcBef>
              <a:buClr>
                <a:schemeClr val="tx1"/>
              </a:buClr>
            </a:pPr>
            <a:r>
              <a:rPr lang="en-US" altLang="en-US" b="1" dirty="0" smtClean="0">
                <a:solidFill>
                  <a:schemeClr val="accent2">
                    <a:lumMod val="50000"/>
                  </a:schemeClr>
                </a:solidFill>
                <a:effectLst>
                  <a:outerShdw blurRad="38100" dist="38100" dir="2700000" algn="tl">
                    <a:srgbClr val="FFFFFF"/>
                  </a:outerShdw>
                </a:effectLst>
                <a:latin typeface="Verdana" pitchFamily="34" charset="0"/>
                <a:ea typeface="Verdana" pitchFamily="34" charset="0"/>
                <a:cs typeface="Verdana" pitchFamily="34" charset="0"/>
              </a:rPr>
              <a:t>For </a:t>
            </a:r>
            <a:r>
              <a:rPr kumimoji="0" lang="en-US" altLang="en-US" b="1" i="0" u="none" strike="noStrike" kern="1200" cap="none" spc="0" normalizeH="0" baseline="0" noProof="0" dirty="0" smtClean="0">
                <a:ln>
                  <a:noFill/>
                </a:ln>
                <a:solidFill>
                  <a:schemeClr val="accent2">
                    <a:lumMod val="50000"/>
                  </a:schemeClr>
                </a:solidFill>
                <a:effectLst>
                  <a:outerShdw blurRad="38100" dist="38100" dir="2700000" algn="tl">
                    <a:srgbClr val="FFFFFF"/>
                  </a:outerShdw>
                </a:effectLst>
                <a:uLnTx/>
                <a:uFillTx/>
                <a:latin typeface="Verdana" pitchFamily="34" charset="0"/>
                <a:ea typeface="Verdana" pitchFamily="34" charset="0"/>
                <a:cs typeface="Verdana" pitchFamily="34" charset="0"/>
              </a:rPr>
              <a:t>inspection</a:t>
            </a:r>
            <a:r>
              <a:rPr lang="en-US" altLang="en-US" b="1" dirty="0" smtClean="0">
                <a:solidFill>
                  <a:schemeClr val="accent2">
                    <a:lumMod val="50000"/>
                  </a:schemeClr>
                </a:solidFill>
                <a:effectLst>
                  <a:outerShdw blurRad="38100" dist="38100" dir="2700000" algn="tl">
                    <a:srgbClr val="FFFFFF"/>
                  </a:outerShdw>
                </a:effectLst>
                <a:latin typeface="Verdana" pitchFamily="34" charset="0"/>
                <a:ea typeface="Verdana" pitchFamily="34" charset="0"/>
                <a:cs typeface="Verdana" pitchFamily="34" charset="0"/>
              </a:rPr>
              <a:t> ?</a:t>
            </a:r>
            <a:r>
              <a:rPr kumimoji="0" lang="en-US" altLang="en-US" b="1" i="0" u="none" strike="noStrike" kern="1200" cap="none" spc="0" normalizeH="0" baseline="0" noProof="0" dirty="0" smtClean="0">
                <a:ln>
                  <a:noFill/>
                </a:ln>
                <a:solidFill>
                  <a:schemeClr val="accent2">
                    <a:lumMod val="50000"/>
                  </a:schemeClr>
                </a:solidFill>
                <a:effectLst>
                  <a:outerShdw blurRad="38100" dist="38100" dir="2700000" algn="tl">
                    <a:srgbClr val="FFFFFF"/>
                  </a:outerShdw>
                </a:effectLst>
                <a:uLnTx/>
                <a:uFillTx/>
                <a:latin typeface="Verdana" pitchFamily="34" charset="0"/>
                <a:ea typeface="Verdana" pitchFamily="34" charset="0"/>
                <a:cs typeface="Verdana" pitchFamily="34" charset="0"/>
              </a:rPr>
              <a:t>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638598"/>
            <a:ext cx="6867525" cy="2257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7" grpId="0"/>
      <p:bldP spid="1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Linear Optimization</a:t>
            </a:r>
            <a:endParaRPr lang="en-US" dirty="0"/>
          </a:p>
        </p:txBody>
      </p:sp>
      <p:sp>
        <p:nvSpPr>
          <p:cNvPr id="5" name="Slide Number Placeholder 4"/>
          <p:cNvSpPr>
            <a:spLocks noGrp="1"/>
          </p:cNvSpPr>
          <p:nvPr>
            <p:ph type="sldNum" sz="quarter" idx="11"/>
          </p:nvPr>
        </p:nvSpPr>
        <p:spPr/>
        <p:txBody>
          <a:bodyPr/>
          <a:lstStyle/>
          <a:p>
            <a:fld id="{888837BE-EF37-416A-A6F4-6673181D1C09}" type="slidenum">
              <a:rPr lang="en-US" smtClean="0"/>
              <a:pPr/>
              <a:t>15</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787221019"/>
              </p:ext>
            </p:extLst>
          </p:nvPr>
        </p:nvGraphicFramePr>
        <p:xfrm>
          <a:off x="3124200" y="228600"/>
          <a:ext cx="5451675" cy="2738120"/>
        </p:xfrm>
        <a:graphic>
          <a:graphicData uri="http://schemas.openxmlformats.org/drawingml/2006/table">
            <a:tbl>
              <a:tblPr firstRow="1" bandRow="1">
                <a:tableStyleId>{5C22544A-7EE6-4342-B048-85BDC9FD1C3A}</a:tableStyleId>
              </a:tblPr>
              <a:tblGrid>
                <a:gridCol w="1645920"/>
                <a:gridCol w="541695"/>
                <a:gridCol w="541695"/>
                <a:gridCol w="541695"/>
                <a:gridCol w="541695"/>
                <a:gridCol w="541695"/>
                <a:gridCol w="1097280"/>
              </a:tblGrid>
              <a:tr h="370840">
                <a:tc>
                  <a:txBody>
                    <a:bodyPr/>
                    <a:lstStyle/>
                    <a:p>
                      <a:r>
                        <a:rPr lang="en-US" altLang="en-US" sz="2000" b="1" kern="1200" dirty="0" smtClean="0">
                          <a:solidFill>
                            <a:schemeClr val="tx1"/>
                          </a:solidFill>
                          <a:effectLst>
                            <a:outerShdw blurRad="38100" dist="38100" dir="2700000" algn="tl">
                              <a:srgbClr val="FFFFFF"/>
                            </a:outerShdw>
                          </a:effectLst>
                          <a:latin typeface="Arial" charset="0"/>
                          <a:ea typeface="+mn-ea"/>
                          <a:cs typeface="+mn-cs"/>
                          <a:sym typeface="Symbol" pitchFamily="18" charset="2"/>
                        </a:rPr>
                        <a:t>Cost / unit: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914400" rtl="0" eaLnBrk="1" latinLnBrk="0" hangingPunct="1"/>
                      <a:r>
                        <a:rPr lang="en-US" altLang="en-US" sz="2000" b="1" kern="1200" dirty="0" smtClean="0">
                          <a:solidFill>
                            <a:schemeClr val="tx1"/>
                          </a:solidFill>
                          <a:effectLst>
                            <a:outerShdw blurRad="38100" dist="38100" dir="2700000" algn="tl">
                              <a:srgbClr val="FFFFFF"/>
                            </a:outerShdw>
                          </a:effectLst>
                          <a:latin typeface="Arial" charset="0"/>
                          <a:ea typeface="+mn-ea"/>
                          <a:cs typeface="+mn-cs"/>
                          <a:sym typeface="Symbol" pitchFamily="18" charset="2"/>
                        </a:rPr>
                        <a:t>S: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r" defTabSz="914400" rtl="0" eaLnBrk="1" latinLnBrk="0" hangingPunct="1"/>
                      <a:r>
                        <a:rPr lang="en-US" altLang="en-US" sz="2000" b="1" kern="1200" dirty="0" smtClean="0">
                          <a:solidFill>
                            <a:schemeClr val="tx1"/>
                          </a:solidFill>
                          <a:effectLst>
                            <a:outerShdw blurRad="38100" dist="38100" dir="2700000" algn="tl">
                              <a:srgbClr val="FFFFFF"/>
                            </a:outerShdw>
                          </a:effectLst>
                          <a:latin typeface="Arial" charset="0"/>
                          <a:ea typeface="+mn-ea"/>
                          <a:cs typeface="+mn-cs"/>
                          <a:sym typeface="Symbol" pitchFamily="18" charset="2"/>
                        </a:rPr>
                        <a:t>R: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r" defTabSz="914400" rtl="0" eaLnBrk="1" latinLnBrk="0" hangingPunct="1"/>
                      <a:r>
                        <a:rPr lang="en-US" altLang="en-US" sz="2000" b="1" kern="1200" dirty="0" smtClean="0">
                          <a:solidFill>
                            <a:schemeClr val="tx1"/>
                          </a:solidFill>
                          <a:effectLst>
                            <a:outerShdw blurRad="38100" dist="38100" dir="2700000" algn="tl">
                              <a:srgbClr val="FFFFFF"/>
                            </a:outerShdw>
                          </a:effectLst>
                          <a:latin typeface="Arial" charset="0"/>
                          <a:ea typeface="+mn-ea"/>
                          <a:cs typeface="+mn-cs"/>
                          <a:sym typeface="Symbol" pitchFamily="18" charset="2"/>
                        </a:rPr>
                        <a:t>F: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r" defTabSz="914400" rtl="0" eaLnBrk="1" latinLnBrk="0" hangingPunct="1"/>
                      <a:r>
                        <a:rPr lang="en-US" altLang="en-US" sz="2000" b="1" kern="1200" dirty="0" smtClean="0">
                          <a:solidFill>
                            <a:schemeClr val="tx1"/>
                          </a:solidFill>
                          <a:effectLst>
                            <a:outerShdw blurRad="38100" dist="38100" dir="2700000" algn="tl">
                              <a:srgbClr val="FFFFFF"/>
                            </a:outerShdw>
                          </a:effectLst>
                          <a:latin typeface="Arial" charset="0"/>
                          <a:ea typeface="+mn-ea"/>
                          <a:cs typeface="+mn-cs"/>
                          <a:sym typeface="Symbol" pitchFamily="18" charset="2"/>
                        </a:rPr>
                        <a:t>P: $7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algn="r" defTabSz="914400" rtl="0" eaLnBrk="1" latinLnBrk="0" hangingPunct="1"/>
                      <a:r>
                        <a:rPr lang="en-US" altLang="en-US" sz="2000" b="1" kern="1200" dirty="0" smtClean="0">
                          <a:solidFill>
                            <a:schemeClr val="tx1"/>
                          </a:solidFill>
                          <a:effectLst>
                            <a:outerShdw blurRad="38100" dist="38100" dir="2700000" algn="tl">
                              <a:srgbClr val="FFFFFF"/>
                            </a:outerShdw>
                          </a:effectLst>
                          <a:latin typeface="Arial" charset="0"/>
                          <a:ea typeface="+mn-ea"/>
                          <a:cs typeface="+mn-cs"/>
                          <a:sym typeface="Symbol" pitchFamily="18" charset="2"/>
                        </a:rPr>
                        <a:t>W: $6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000" b="1" kern="1200" dirty="0" smtClean="0">
                          <a:solidFill>
                            <a:schemeClr val="tx1"/>
                          </a:solidFill>
                          <a:effectLst>
                            <a:outerShdw blurRad="38100" dist="38100" dir="2700000" algn="tl">
                              <a:srgbClr val="FFFFFF"/>
                            </a:outerShdw>
                          </a:effectLst>
                          <a:latin typeface="Arial" charset="0"/>
                          <a:ea typeface="+mn-ea"/>
                          <a:cs typeface="+mn-cs"/>
                        </a:rPr>
                        <a:t>Min. needed</a:t>
                      </a:r>
                      <a:endParaRPr lang="en-US" sz="2000" b="1" kern="1200" dirty="0">
                        <a:solidFill>
                          <a:schemeClr val="tx1"/>
                        </a:solidFill>
                        <a:effectLst>
                          <a:outerShdw blurRad="38100" dist="38100" dir="2700000" algn="tl">
                            <a:srgbClr val="FFFFFF"/>
                          </a:outerShdw>
                        </a:effectLst>
                        <a:latin typeface="Arial"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r" fontAlgn="ctr"/>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algn="ct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Grams / lb.</a:t>
                      </a: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hMerge="1">
                  <a:txBody>
                    <a:bodyPr/>
                    <a:lstStyle/>
                    <a:p>
                      <a:pPr algn="r" fontAlgn="b"/>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hMerge="1">
                  <a:txBody>
                    <a:bodyPr/>
                    <a:lstStyle/>
                    <a:p>
                      <a:pPr algn="r" fontAlgn="b"/>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hMerge="1">
                  <a:txBody>
                    <a:bodyPr/>
                    <a:lstStyle/>
                    <a:p>
                      <a:pPr algn="r" fontAlgn="b"/>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hMerge="1">
                  <a:txBody>
                    <a:bodyPr/>
                    <a:lstStyle/>
                    <a:p>
                      <a:pPr algn="r" fontAlgn="b"/>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vMerge="1">
                  <a:txBody>
                    <a:bodyPr/>
                    <a:lstStyle/>
                    <a:p>
                      <a:pPr algn="r" fontAlgn="b"/>
                      <a:endParaRPr 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r>
              <a:tr h="370840">
                <a:tc>
                  <a:txBody>
                    <a:bodyPr/>
                    <a:lstStyle/>
                    <a:p>
                      <a:pPr algn="r" fontAlgn="ctr"/>
                      <a:r>
                        <a:rPr lang="en-US" sz="2000" b="1" kern="1200" dirty="0" smtClean="0">
                          <a:solidFill>
                            <a:schemeClr val="tx1"/>
                          </a:solidFill>
                          <a:effectLst>
                            <a:outerShdw blurRad="38100" dist="38100" dir="2700000" algn="tl">
                              <a:srgbClr val="FFFFFF"/>
                            </a:outerShdw>
                          </a:effectLst>
                          <a:latin typeface="Arial" charset="0"/>
                          <a:ea typeface="+mn-ea"/>
                          <a:cs typeface="+mn-cs"/>
                        </a:rPr>
                        <a:t>Vitamins</a:t>
                      </a:r>
                    </a:p>
                  </a:txBody>
                  <a:tcPr marL="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10</a:t>
                      </a: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20</a:t>
                      </a: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10</a:t>
                      </a: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30</a:t>
                      </a: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20</a:t>
                      </a: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marL="0" algn="r" defTabSz="914400" rtl="0" eaLnBrk="1" fontAlgn="b" latinLnBrk="0" hangingPunct="1"/>
                      <a:r>
                        <a:rPr lang="en-US" sz="2000" b="1" kern="1200" dirty="0">
                          <a:solidFill>
                            <a:schemeClr val="tx1"/>
                          </a:solidFill>
                          <a:effectLst>
                            <a:outerShdw blurRad="38100" dist="38100" dir="2700000" algn="tl">
                              <a:srgbClr val="FFFFFF"/>
                            </a:outerShdw>
                          </a:effectLst>
                          <a:latin typeface="Arial" charset="0"/>
                          <a:ea typeface="+mn-ea"/>
                          <a:cs typeface="+mn-cs"/>
                        </a:rPr>
                        <a:t>25.00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r>
              <a:tr h="370840">
                <a:tc>
                  <a:txBody>
                    <a:bodyPr/>
                    <a:lstStyle/>
                    <a:p>
                      <a:pPr algn="r" fontAlgn="ctr"/>
                      <a:r>
                        <a:rPr lang="en-US" sz="2000" b="1" kern="1200" dirty="0" smtClean="0">
                          <a:solidFill>
                            <a:schemeClr val="tx1"/>
                          </a:solidFill>
                          <a:effectLst>
                            <a:outerShdw blurRad="38100" dist="38100" dir="2700000" algn="tl">
                              <a:srgbClr val="FFFFFF"/>
                            </a:outerShdw>
                          </a:effectLst>
                          <a:latin typeface="Arial" charset="0"/>
                          <a:ea typeface="+mn-ea"/>
                          <a:cs typeface="+mn-cs"/>
                        </a:rPr>
                        <a:t>Minerals</a:t>
                      </a:r>
                    </a:p>
                  </a:txBody>
                  <a:tcPr marL="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5</a:t>
                      </a: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7</a:t>
                      </a: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4</a:t>
                      </a: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9</a:t>
                      </a: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2</a:t>
                      </a: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marL="0" algn="r" defTabSz="914400" rtl="0" eaLnBrk="1" fontAlgn="b" latinLnBrk="0" hangingPunct="1"/>
                      <a:r>
                        <a:rPr lang="en-US" sz="2000" b="1" kern="1200" dirty="0">
                          <a:solidFill>
                            <a:schemeClr val="tx1"/>
                          </a:solidFill>
                          <a:effectLst>
                            <a:outerShdw blurRad="38100" dist="38100" dir="2700000" algn="tl">
                              <a:srgbClr val="FFFFFF"/>
                            </a:outerShdw>
                          </a:effectLst>
                          <a:latin typeface="Arial" charset="0"/>
                          <a:ea typeface="+mn-ea"/>
                          <a:cs typeface="+mn-cs"/>
                        </a:rPr>
                        <a:t>8.00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r>
              <a:tr h="370840">
                <a:tc>
                  <a:txBody>
                    <a:bodyPr/>
                    <a:lstStyle/>
                    <a:p>
                      <a:pPr algn="r" fontAlgn="ctr"/>
                      <a:r>
                        <a:rPr lang="en-US" sz="2000" b="1" kern="1200" dirty="0" smtClean="0">
                          <a:solidFill>
                            <a:schemeClr val="tx1"/>
                          </a:solidFill>
                          <a:effectLst>
                            <a:outerShdw blurRad="38100" dist="38100" dir="2700000" algn="tl">
                              <a:srgbClr val="FFFFFF"/>
                            </a:outerShdw>
                          </a:effectLst>
                          <a:latin typeface="Arial" charset="0"/>
                          <a:ea typeface="+mn-ea"/>
                          <a:cs typeface="+mn-cs"/>
                        </a:rPr>
                        <a:t>Protein</a:t>
                      </a:r>
                    </a:p>
                  </a:txBody>
                  <a:tcPr marL="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a:t>
                      </a: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4</a:t>
                      </a: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10</a:t>
                      </a: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2</a:t>
                      </a: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algn="r" fontAlgn="b"/>
                      <a:r>
                        <a:rPr lang="en-US" sz="2000" b="1" kern="1200" dirty="0" smtClean="0">
                          <a:solidFill>
                            <a:schemeClr val="tx1"/>
                          </a:solidFill>
                          <a:effectLst>
                            <a:outerShdw blurRad="38100" dist="38100" dir="2700000" algn="tl">
                              <a:srgbClr val="FFFFFF"/>
                            </a:outerShdw>
                          </a:effectLst>
                          <a:latin typeface="Arial" charset="0"/>
                          <a:ea typeface="+mn-ea"/>
                          <a:cs typeface="+mn-cs"/>
                        </a:rPr>
                        <a:t>1</a:t>
                      </a: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marL="0" algn="r" defTabSz="914400" rtl="0" eaLnBrk="1" fontAlgn="b" latinLnBrk="0" hangingPunct="1"/>
                      <a:r>
                        <a:rPr lang="en-US" sz="2000" b="1" kern="1200" dirty="0">
                          <a:solidFill>
                            <a:schemeClr val="tx1"/>
                          </a:solidFill>
                          <a:effectLst>
                            <a:outerShdw blurRad="38100" dist="38100" dir="2700000" algn="tl">
                              <a:srgbClr val="FFFFFF"/>
                            </a:outerShdw>
                          </a:effectLst>
                          <a:latin typeface="Arial" charset="0"/>
                          <a:ea typeface="+mn-ea"/>
                          <a:cs typeface="+mn-cs"/>
                        </a:rPr>
                        <a:t>12.50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r>
              <a:tr h="182880">
                <a:tc gridSpan="7">
                  <a:txBody>
                    <a:bodyPr/>
                    <a:lstStyle/>
                    <a:p>
                      <a:pPr algn="r" fontAlgn="ctr"/>
                      <a:endParaRPr lang="en-US" sz="800" b="1" kern="1200" dirty="0" smtClean="0">
                        <a:solidFill>
                          <a:schemeClr val="tx1"/>
                        </a:solidFill>
                        <a:effectLst>
                          <a:outerShdw blurRad="38100" dist="38100" dir="2700000" algn="tl">
                            <a:srgbClr val="FFFFFF"/>
                          </a:outerShdw>
                        </a:effectLst>
                        <a:latin typeface="Arial" charset="0"/>
                        <a:ea typeface="+mn-ea"/>
                        <a:cs typeface="+mn-cs"/>
                      </a:endParaRPr>
                    </a:p>
                  </a:txBody>
                  <a:tcPr marL="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algn="r" defTabSz="914400" rtl="0" eaLnBrk="1" fontAlgn="b" latinLnBrk="0" hangingPunct="1"/>
                      <a:endParaRPr lang="en-US" sz="800" b="1" kern="1200" dirty="0" smtClean="0">
                        <a:solidFill>
                          <a:schemeClr val="tx1"/>
                        </a:solidFill>
                        <a:effectLst>
                          <a:outerShdw blurRad="38100" dist="38100" dir="2700000" algn="tl">
                            <a:srgbClr val="FFFFFF"/>
                          </a:outerShdw>
                        </a:effectLst>
                        <a:latin typeface="Arial" charset="0"/>
                        <a:ea typeface="+mn-ea"/>
                        <a:cs typeface="+mn-cs"/>
                      </a:endParaRP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hMerge="1">
                  <a:txBody>
                    <a:bodyPr/>
                    <a:lstStyle/>
                    <a:p>
                      <a:pPr marL="0" algn="r" defTabSz="914400" rtl="0" eaLnBrk="1" fontAlgn="b" latinLnBrk="0" hangingPunct="1"/>
                      <a:endParaRPr lang="en-US" sz="800" b="1" kern="1200" dirty="0" smtClean="0">
                        <a:solidFill>
                          <a:schemeClr val="tx1"/>
                        </a:solidFill>
                        <a:effectLst>
                          <a:outerShdw blurRad="38100" dist="38100" dir="2700000" algn="tl">
                            <a:srgbClr val="FFFFFF"/>
                          </a:outerShdw>
                        </a:effectLst>
                        <a:latin typeface="Arial" charset="0"/>
                        <a:ea typeface="+mn-ea"/>
                        <a:cs typeface="+mn-cs"/>
                      </a:endParaRP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hMerge="1">
                  <a:txBody>
                    <a:bodyPr/>
                    <a:lstStyle/>
                    <a:p>
                      <a:pPr marL="0" algn="r" defTabSz="914400" rtl="0" eaLnBrk="1" fontAlgn="b" latinLnBrk="0" hangingPunct="1"/>
                      <a:endParaRPr lang="en-US" sz="800" b="1" kern="1200" dirty="0" smtClean="0">
                        <a:solidFill>
                          <a:schemeClr val="tx1"/>
                        </a:solidFill>
                        <a:effectLst>
                          <a:outerShdw blurRad="38100" dist="38100" dir="2700000" algn="tl">
                            <a:srgbClr val="FFFFFF"/>
                          </a:outerShdw>
                        </a:effectLst>
                        <a:latin typeface="Arial" charset="0"/>
                        <a:ea typeface="+mn-ea"/>
                        <a:cs typeface="+mn-cs"/>
                      </a:endParaRP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hMerge="1">
                  <a:txBody>
                    <a:bodyPr/>
                    <a:lstStyle/>
                    <a:p>
                      <a:pPr marL="0" algn="r" defTabSz="914400" rtl="0" eaLnBrk="1" fontAlgn="b" latinLnBrk="0" hangingPunct="1"/>
                      <a:endParaRPr lang="en-US" sz="800" b="1" kern="1200" dirty="0" smtClean="0">
                        <a:solidFill>
                          <a:schemeClr val="tx1"/>
                        </a:solidFill>
                        <a:effectLst>
                          <a:outerShdw blurRad="38100" dist="38100" dir="2700000" algn="tl">
                            <a:srgbClr val="FFFFFF"/>
                          </a:outerShdw>
                        </a:effectLst>
                        <a:latin typeface="Arial" charset="0"/>
                        <a:ea typeface="+mn-ea"/>
                        <a:cs typeface="+mn-cs"/>
                      </a:endParaRP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hMerge="1">
                  <a:txBody>
                    <a:bodyPr/>
                    <a:lstStyle/>
                    <a:p>
                      <a:pPr marL="0" algn="r" defTabSz="914400" rtl="0" eaLnBrk="1" fontAlgn="b" latinLnBrk="0" hangingPunct="1"/>
                      <a:endParaRPr lang="en-US" sz="800" b="1" kern="1200" dirty="0" smtClean="0">
                        <a:solidFill>
                          <a:schemeClr val="tx1"/>
                        </a:solidFill>
                        <a:effectLst>
                          <a:outerShdw blurRad="38100" dist="38100" dir="2700000" algn="tl">
                            <a:srgbClr val="FFFFFF"/>
                          </a:outerShdw>
                        </a:effectLst>
                        <a:latin typeface="Arial" charset="0"/>
                        <a:ea typeface="+mn-ea"/>
                        <a:cs typeface="+mn-cs"/>
                      </a:endParaRP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hMerge="1">
                  <a:txBody>
                    <a:bodyPr/>
                    <a:lstStyle/>
                    <a:p>
                      <a:pPr marL="0" algn="r" defTabSz="914400" rtl="0" eaLnBrk="1" fontAlgn="b" latinLnBrk="0" hangingPunct="1"/>
                      <a:endParaRPr lang="en-US" sz="800" b="1" kern="1200" dirty="0" smtClean="0">
                        <a:solidFill>
                          <a:schemeClr val="tx1"/>
                        </a:solidFill>
                        <a:effectLst>
                          <a:outerShdw blurRad="38100" dist="38100" dir="2700000" algn="tl">
                            <a:srgbClr val="FFFFFF"/>
                          </a:outerShdw>
                        </a:effectLst>
                        <a:latin typeface="Arial" charset="0"/>
                        <a:ea typeface="+mn-ea"/>
                        <a:cs typeface="+mn-cs"/>
                      </a:endParaRP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r>
              <a:tr h="370840">
                <a:tc>
                  <a:txBody>
                    <a:bodyPr/>
                    <a:lstStyle/>
                    <a:p>
                      <a:pPr algn="r" fontAlgn="ctr"/>
                      <a:r>
                        <a:rPr lang="en-US" sz="2000" b="1" kern="1200" dirty="0" smtClean="0">
                          <a:solidFill>
                            <a:schemeClr val="tx1"/>
                          </a:solidFill>
                          <a:effectLst>
                            <a:outerShdw blurRad="38100" dist="38100" dir="2700000" algn="tl">
                              <a:srgbClr val="FFFFFF"/>
                            </a:outerShdw>
                          </a:effectLst>
                          <a:latin typeface="Arial" charset="0"/>
                          <a:ea typeface="+mn-ea"/>
                          <a:cs typeface="+mn-cs"/>
                        </a:rPr>
                        <a:t>Calories/lb</a:t>
                      </a:r>
                    </a:p>
                  </a:txBody>
                  <a:tcPr marL="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500</a:t>
                      </a: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marL="0" algn="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450</a:t>
                      </a: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marL="0" algn="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160</a:t>
                      </a: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marL="0" algn="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300</a:t>
                      </a: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marL="0" algn="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500</a:t>
                      </a: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c>
                  <a:txBody>
                    <a:bodyPr/>
                    <a:lstStyle/>
                    <a:p>
                      <a:pPr marL="0" algn="r" defTabSz="914400" rtl="0" eaLnBrk="1" fontAlgn="b" latinLnBrk="0" hangingPunct="1"/>
                      <a:r>
                        <a:rPr lang="en-US" sz="2000" b="1" kern="1200" dirty="0" smtClean="0">
                          <a:solidFill>
                            <a:schemeClr val="tx1"/>
                          </a:solidFill>
                          <a:effectLst>
                            <a:outerShdw blurRad="38100" dist="38100" dir="2700000" algn="tl">
                              <a:srgbClr val="FFFFFF"/>
                            </a:outerShdw>
                          </a:effectLst>
                          <a:latin typeface="Arial" charset="0"/>
                          <a:ea typeface="+mn-ea"/>
                          <a:cs typeface="+mn-cs"/>
                        </a:rPr>
                        <a:t>500</a:t>
                      </a:r>
                    </a:p>
                  </a:txBody>
                  <a:tcPr marL="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FF"/>
                    </a:solidFill>
                  </a:tcPr>
                </a:tc>
              </a:tr>
            </a:tbl>
          </a:graphicData>
        </a:graphic>
      </p:graphicFrame>
      <p:sp>
        <p:nvSpPr>
          <p:cNvPr id="18" name="AutoShape 9"/>
          <p:cNvSpPr>
            <a:spLocks noChangeArrowheads="1"/>
          </p:cNvSpPr>
          <p:nvPr/>
        </p:nvSpPr>
        <p:spPr bwMode="blackWhite">
          <a:xfrm>
            <a:off x="228600" y="152400"/>
            <a:ext cx="2438400" cy="1532334"/>
          </a:xfrm>
          <a:prstGeom prst="roundRect">
            <a:avLst>
              <a:gd name="adj" fmla="val 16667"/>
            </a:avLst>
          </a:prstGeom>
          <a:gradFill rotWithShape="1">
            <a:gsLst>
              <a:gs pos="0">
                <a:srgbClr val="800000"/>
              </a:gs>
              <a:gs pos="50000">
                <a:srgbClr val="CC0000"/>
              </a:gs>
              <a:gs pos="100000">
                <a:srgbClr val="8000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lIns="18288" rIns="18288">
            <a:spAutoFit/>
          </a:bodyPr>
          <a:lstStyle/>
          <a:p>
            <a:r>
              <a:rPr lang="en-US" sz="2800" b="1" dirty="0" smtClean="0">
                <a:solidFill>
                  <a:schemeClr val="bg1"/>
                </a:solidFill>
                <a:effectLst>
                  <a:outerShdw blurRad="38100" dist="38100" dir="2700000" algn="tl">
                    <a:srgbClr val="000000"/>
                  </a:outerShdw>
                </a:effectLst>
                <a:latin typeface="Verdana" pitchFamily="34" charset="0"/>
              </a:rPr>
              <a:t>Trail Mix : sensitivity analysis</a:t>
            </a:r>
            <a:endParaRPr lang="en-US" sz="2800" b="1" dirty="0">
              <a:solidFill>
                <a:schemeClr val="bg1"/>
              </a:solidFill>
              <a:effectLst>
                <a:outerShdw blurRad="38100" dist="38100" dir="2700000" algn="tl">
                  <a:srgbClr val="000000"/>
                </a:outerShdw>
              </a:effectLst>
              <a:latin typeface="Verdana" pitchFamily="34" charset="0"/>
            </a:endParaRPr>
          </a:p>
        </p:txBody>
      </p:sp>
      <p:sp>
        <p:nvSpPr>
          <p:cNvPr id="21" name="Text Box 4"/>
          <p:cNvSpPr txBox="1">
            <a:spLocks noChangeArrowheads="1"/>
          </p:cNvSpPr>
          <p:nvPr/>
        </p:nvSpPr>
        <p:spPr bwMode="auto">
          <a:xfrm>
            <a:off x="5334000" y="3048000"/>
            <a:ext cx="3429000" cy="1323439"/>
          </a:xfrm>
          <a:prstGeom prst="rect">
            <a:avLst/>
          </a:prstGeom>
          <a:noFill/>
          <a:ln w="9525">
            <a:noFill/>
            <a:miter lim="800000"/>
            <a:headEnd/>
            <a:tailEnd/>
          </a:ln>
          <a:effectLst/>
        </p:spPr>
        <p:txBody>
          <a:bodyPr wrap="square" anchor="ctr">
            <a:spAutoFit/>
          </a:bodyPr>
          <a:lstStyle/>
          <a:p>
            <a:r>
              <a:rPr lang="en-US" altLang="en-US" sz="2000" b="1" dirty="0" smtClean="0">
                <a:effectLst>
                  <a:outerShdw blurRad="38100" dist="38100" dir="2700000" algn="tl">
                    <a:srgbClr val="FFFFFF"/>
                  </a:outerShdw>
                </a:effectLst>
                <a:latin typeface="Arial" charset="0"/>
                <a:sym typeface="Symbol" pitchFamily="18" charset="2"/>
              </a:rPr>
              <a:t>Seeds, Raisins, Flakes, Pecans, Walnuts: Min. 3/16 pounds each</a:t>
            </a:r>
          </a:p>
          <a:p>
            <a:r>
              <a:rPr lang="en-US" altLang="en-US" sz="2000" b="1" dirty="0" smtClean="0">
                <a:effectLst>
                  <a:outerShdw blurRad="38100" dist="38100" dir="2700000" algn="tl">
                    <a:srgbClr val="FFFFFF"/>
                  </a:outerShdw>
                </a:effectLst>
                <a:latin typeface="Arial" charset="0"/>
                <a:sym typeface="Symbol" pitchFamily="18" charset="2"/>
              </a:rPr>
              <a:t>Total quantity = 2 lbs.</a:t>
            </a:r>
          </a:p>
        </p:txBody>
      </p:sp>
      <p:sp>
        <p:nvSpPr>
          <p:cNvPr id="11" name="Text Box 4"/>
          <p:cNvSpPr txBox="1">
            <a:spLocks noChangeArrowheads="1"/>
          </p:cNvSpPr>
          <p:nvPr/>
        </p:nvSpPr>
        <p:spPr bwMode="auto">
          <a:xfrm>
            <a:off x="457200" y="2514600"/>
            <a:ext cx="2590800" cy="461665"/>
          </a:xfrm>
          <a:prstGeom prst="rect">
            <a:avLst/>
          </a:prstGeom>
          <a:noFill/>
          <a:ln w="9525">
            <a:noFill/>
            <a:miter lim="800000"/>
            <a:headEnd/>
            <a:tailEnd/>
          </a:ln>
          <a:effectLst/>
        </p:spPr>
        <p:txBody>
          <a:bodyPr wrap="square" anchor="ctr">
            <a:spAutoFit/>
          </a:bodyPr>
          <a:lstStyle/>
          <a:p>
            <a:r>
              <a:rPr lang="en-US" altLang="en-US" b="1" dirty="0" smtClean="0">
                <a:effectLst>
                  <a:outerShdw blurRad="38100" dist="38100" dir="2700000" algn="tl">
                    <a:srgbClr val="FFFFFF"/>
                  </a:outerShdw>
                </a:effectLst>
                <a:latin typeface="Arial" charset="0"/>
                <a:sym typeface="Wingdings"/>
              </a:rPr>
              <a:t>Answer Report</a:t>
            </a:r>
            <a:endParaRPr lang="en-US" altLang="en-US" b="1" dirty="0" smtClean="0">
              <a:effectLst>
                <a:outerShdw blurRad="38100" dist="38100" dir="2700000" algn="tl">
                  <a:srgbClr val="FFFFFF"/>
                </a:outerShdw>
              </a:effectLst>
              <a:latin typeface="Arial" charset="0"/>
              <a:sym typeface="Symbol" pitchFamily="18" charset="2"/>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225" y="3124200"/>
            <a:ext cx="4781550" cy="3314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4953000"/>
            <a:ext cx="1266825" cy="714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6500" y="235357"/>
            <a:ext cx="6362700" cy="2457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Footer Placeholder 3"/>
          <p:cNvSpPr>
            <a:spLocks noGrp="1"/>
          </p:cNvSpPr>
          <p:nvPr>
            <p:ph type="ftr" sz="quarter" idx="10"/>
          </p:nvPr>
        </p:nvSpPr>
        <p:spPr/>
        <p:txBody>
          <a:bodyPr/>
          <a:lstStyle/>
          <a:p>
            <a:r>
              <a:rPr lang="en-US" dirty="0" smtClean="0"/>
              <a:t>Linear Optimization</a:t>
            </a:r>
            <a:endParaRPr lang="en-US" dirty="0"/>
          </a:p>
        </p:txBody>
      </p:sp>
      <p:sp>
        <p:nvSpPr>
          <p:cNvPr id="5" name="Slide Number Placeholder 4"/>
          <p:cNvSpPr>
            <a:spLocks noGrp="1"/>
          </p:cNvSpPr>
          <p:nvPr>
            <p:ph type="sldNum" sz="quarter" idx="11"/>
          </p:nvPr>
        </p:nvSpPr>
        <p:spPr/>
        <p:txBody>
          <a:bodyPr/>
          <a:lstStyle/>
          <a:p>
            <a:fld id="{888837BE-EF37-416A-A6F4-6673181D1C09}" type="slidenum">
              <a:rPr lang="en-US" smtClean="0"/>
              <a:pPr/>
              <a:t>16</a:t>
            </a:fld>
            <a:endParaRPr lang="en-US" dirty="0"/>
          </a:p>
        </p:txBody>
      </p:sp>
      <p:sp>
        <p:nvSpPr>
          <p:cNvPr id="18" name="AutoShape 9"/>
          <p:cNvSpPr>
            <a:spLocks noChangeArrowheads="1"/>
          </p:cNvSpPr>
          <p:nvPr/>
        </p:nvSpPr>
        <p:spPr bwMode="blackWhite">
          <a:xfrm>
            <a:off x="228600" y="152400"/>
            <a:ext cx="2133600" cy="1055608"/>
          </a:xfrm>
          <a:prstGeom prst="roundRect">
            <a:avLst>
              <a:gd name="adj" fmla="val 16667"/>
            </a:avLst>
          </a:prstGeom>
          <a:gradFill rotWithShape="1">
            <a:gsLst>
              <a:gs pos="0">
                <a:srgbClr val="800000"/>
              </a:gs>
              <a:gs pos="50000">
                <a:srgbClr val="CC0000"/>
              </a:gs>
              <a:gs pos="100000">
                <a:srgbClr val="8000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lIns="18288" rIns="18288">
            <a:spAutoFit/>
          </a:bodyPr>
          <a:lstStyle/>
          <a:p>
            <a:r>
              <a:rPr lang="en-US" sz="2800" b="1" dirty="0" smtClean="0">
                <a:solidFill>
                  <a:schemeClr val="bg1"/>
                </a:solidFill>
                <a:effectLst>
                  <a:outerShdw blurRad="38100" dist="38100" dir="2700000" algn="tl">
                    <a:srgbClr val="000000"/>
                  </a:outerShdw>
                </a:effectLst>
                <a:latin typeface="Verdana" pitchFamily="34" charset="0"/>
              </a:rPr>
              <a:t>Trail Mix : Cont…</a:t>
            </a:r>
            <a:endParaRPr lang="en-US" sz="2800" b="1" dirty="0">
              <a:solidFill>
                <a:schemeClr val="bg1"/>
              </a:solidFill>
              <a:effectLst>
                <a:outerShdw blurRad="38100" dist="38100" dir="2700000" algn="tl">
                  <a:srgbClr val="000000"/>
                </a:outerShdw>
              </a:effectLst>
              <a:latin typeface="Verdana" pitchFamily="34" charset="0"/>
            </a:endParaRPr>
          </a:p>
        </p:txBody>
      </p:sp>
      <p:sp>
        <p:nvSpPr>
          <p:cNvPr id="12" name="Text Box 4"/>
          <p:cNvSpPr txBox="1">
            <a:spLocks noChangeArrowheads="1"/>
          </p:cNvSpPr>
          <p:nvPr/>
        </p:nvSpPr>
        <p:spPr bwMode="auto">
          <a:xfrm>
            <a:off x="228600" y="3000583"/>
            <a:ext cx="8382000" cy="400110"/>
          </a:xfrm>
          <a:prstGeom prst="rect">
            <a:avLst/>
          </a:prstGeom>
          <a:noFill/>
          <a:ln w="9525">
            <a:noFill/>
            <a:miter lim="800000"/>
            <a:headEnd/>
            <a:tailEnd/>
          </a:ln>
          <a:effectLst/>
        </p:spPr>
        <p:txBody>
          <a:bodyPr wrap="square" anchor="ctr">
            <a:spAutoFit/>
          </a:bodyPr>
          <a:lstStyle/>
          <a:p>
            <a:r>
              <a:rPr lang="en-US" altLang="en-US" sz="2000" b="1" dirty="0" smtClean="0">
                <a:effectLst>
                  <a:outerShdw blurRad="38100" dist="38100" dir="2700000" algn="tl">
                    <a:srgbClr val="FFFFFF"/>
                  </a:outerShdw>
                </a:effectLst>
                <a:latin typeface="Arial" charset="0"/>
                <a:sym typeface="Wingdings"/>
              </a:rPr>
              <a:t>Interpretation of allowable increase or decrease?</a:t>
            </a:r>
            <a:endParaRPr lang="en-US" altLang="en-US" sz="2000" b="1" dirty="0" smtClean="0">
              <a:effectLst>
                <a:outerShdw blurRad="38100" dist="38100" dir="2700000" algn="tl">
                  <a:srgbClr val="FFFFFF"/>
                </a:outerShdw>
              </a:effectLst>
              <a:latin typeface="Arial" charset="0"/>
              <a:sym typeface="Symbol" pitchFamily="18" charset="2"/>
            </a:endParaRPr>
          </a:p>
        </p:txBody>
      </p:sp>
      <p:grpSp>
        <p:nvGrpSpPr>
          <p:cNvPr id="17" name="Group 16"/>
          <p:cNvGrpSpPr/>
          <p:nvPr/>
        </p:nvGrpSpPr>
        <p:grpSpPr>
          <a:xfrm>
            <a:off x="228600" y="914402"/>
            <a:ext cx="8001000" cy="3128663"/>
            <a:chOff x="228600" y="914402"/>
            <a:chExt cx="8001000" cy="3128663"/>
          </a:xfrm>
        </p:grpSpPr>
        <p:sp>
          <p:nvSpPr>
            <p:cNvPr id="14" name="Text Box 4"/>
            <p:cNvSpPr txBox="1">
              <a:spLocks noChangeArrowheads="1"/>
            </p:cNvSpPr>
            <p:nvPr/>
          </p:nvSpPr>
          <p:spPr bwMode="auto">
            <a:xfrm>
              <a:off x="228600" y="3581400"/>
              <a:ext cx="8001000" cy="461665"/>
            </a:xfrm>
            <a:prstGeom prst="rect">
              <a:avLst/>
            </a:prstGeom>
            <a:noFill/>
            <a:ln w="9525">
              <a:noFill/>
              <a:miter lim="800000"/>
              <a:headEnd/>
              <a:tailEnd/>
            </a:ln>
            <a:effectLst/>
          </p:spPr>
          <p:txBody>
            <a:bodyPr wrap="square" anchor="ctr">
              <a:spAutoFit/>
            </a:bodyPr>
            <a:lstStyle/>
            <a:p>
              <a:r>
                <a:rPr lang="en-US" altLang="en-US" sz="2000" b="1" dirty="0" smtClean="0">
                  <a:effectLst>
                    <a:outerShdw blurRad="38100" dist="38100" dir="2700000" algn="tl">
                      <a:srgbClr val="FFFFFF"/>
                    </a:outerShdw>
                  </a:effectLst>
                  <a:latin typeface="Arial" charset="0"/>
                  <a:sym typeface="Wingdings"/>
                </a:rPr>
                <a:t>What is reduced cost? </a:t>
              </a:r>
              <a:r>
                <a:rPr lang="en-US" altLang="en-US" sz="2000" b="1" dirty="0" smtClean="0">
                  <a:effectLst>
                    <a:outerShdw blurRad="38100" dist="38100" dir="2700000" algn="tl">
                      <a:srgbClr val="FFFFFF"/>
                    </a:outerShdw>
                  </a:effectLst>
                  <a:latin typeface="Arial" charset="0"/>
                  <a:sym typeface="Symbol" pitchFamily="18" charset="2"/>
                </a:rPr>
                <a:t>Also called the </a:t>
              </a:r>
              <a:r>
                <a:rPr lang="en-US" altLang="en-US" b="1"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sym typeface="Symbol" pitchFamily="18" charset="2"/>
                </a:rPr>
                <a:t>opportunity cost.</a:t>
              </a:r>
              <a:r>
                <a:rPr lang="en-US" altLang="en-US" sz="2000" b="1" dirty="0" smtClean="0">
                  <a:effectLst>
                    <a:outerShdw blurRad="38100" dist="38100" dir="2700000" algn="tl">
                      <a:srgbClr val="FFFFFF"/>
                    </a:outerShdw>
                  </a:effectLst>
                  <a:latin typeface="Arial" charset="0"/>
                  <a:sym typeface="Symbol" pitchFamily="18" charset="2"/>
                </a:rPr>
                <a:t> </a:t>
              </a:r>
            </a:p>
          </p:txBody>
        </p:sp>
        <p:cxnSp>
          <p:nvCxnSpPr>
            <p:cNvPr id="16" name="Straight Arrow Connector 15"/>
            <p:cNvCxnSpPr/>
            <p:nvPr/>
          </p:nvCxnSpPr>
          <p:spPr bwMode="auto">
            <a:xfrm flipV="1">
              <a:off x="2667000" y="914402"/>
              <a:ext cx="2362200" cy="2666998"/>
            </a:xfrm>
            <a:prstGeom prst="straightConnector1">
              <a:avLst/>
            </a:prstGeom>
            <a:solidFill>
              <a:schemeClr val="accent1"/>
            </a:solidFill>
            <a:ln w="47625" cap="flat" cmpd="sng" algn="ctr">
              <a:solidFill>
                <a:schemeClr val="tx1"/>
              </a:solidFill>
              <a:prstDash val="solid"/>
              <a:round/>
              <a:headEnd type="none" w="med" len="med"/>
              <a:tailEnd type="arrow"/>
            </a:ln>
            <a:effectLst/>
          </p:spPr>
        </p:cxnSp>
      </p:grpSp>
      <p:sp>
        <p:nvSpPr>
          <p:cNvPr id="19" name="TextBox 18"/>
          <p:cNvSpPr txBox="1"/>
          <p:nvPr/>
        </p:nvSpPr>
        <p:spPr>
          <a:xfrm>
            <a:off x="228600" y="4346675"/>
            <a:ext cx="8610600" cy="1384995"/>
          </a:xfrm>
          <a:prstGeom prst="rect">
            <a:avLst/>
          </a:prstGeom>
          <a:noFill/>
        </p:spPr>
        <p:txBody>
          <a:bodyPr wrap="square" rtlCol="0">
            <a:spAutoFit/>
          </a:bodyPr>
          <a:lstStyle/>
          <a:p>
            <a:r>
              <a:rPr lang="en-US" altLang="en-US" sz="2000" b="1" dirty="0" smtClean="0">
                <a:effectLst>
                  <a:outerShdw blurRad="38100" dist="38100" dir="2700000" algn="tl">
                    <a:srgbClr val="FFFFFF"/>
                  </a:outerShdw>
                </a:effectLst>
                <a:latin typeface="Arial" charset="0"/>
                <a:sym typeface="Symbol" pitchFamily="18" charset="2"/>
              </a:rPr>
              <a:t>One interpretation of the reduced cost (for the </a:t>
            </a:r>
            <a:r>
              <a:rPr lang="en-US" altLang="en-US" b="1"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sym typeface="Symbol" pitchFamily="18" charset="2"/>
              </a:rPr>
              <a:t>minimization</a:t>
            </a:r>
            <a:r>
              <a:rPr lang="en-US" altLang="en-US" sz="2000" b="1" dirty="0" smtClean="0">
                <a:effectLst>
                  <a:outerShdw blurRad="38100" dist="38100" dir="2700000" algn="tl">
                    <a:srgbClr val="FFFFFF"/>
                  </a:outerShdw>
                </a:effectLst>
                <a:latin typeface="Arial" charset="0"/>
                <a:sym typeface="Symbol" pitchFamily="18" charset="2"/>
              </a:rPr>
              <a:t> problem) is the amount by which the objective function coefficient for a variable needs to decrease before that variable will exceed the lower bound (lower bound can be zero).</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Linear Optimization</a:t>
            </a:r>
            <a:endParaRPr lang="en-US" dirty="0"/>
          </a:p>
        </p:txBody>
      </p:sp>
      <p:sp>
        <p:nvSpPr>
          <p:cNvPr id="5" name="Slide Number Placeholder 4"/>
          <p:cNvSpPr>
            <a:spLocks noGrp="1"/>
          </p:cNvSpPr>
          <p:nvPr>
            <p:ph type="sldNum" sz="quarter" idx="11"/>
          </p:nvPr>
        </p:nvSpPr>
        <p:spPr/>
        <p:txBody>
          <a:bodyPr/>
          <a:lstStyle/>
          <a:p>
            <a:fld id="{888837BE-EF37-416A-A6F4-6673181D1C09}" type="slidenum">
              <a:rPr lang="en-US" smtClean="0"/>
              <a:pPr/>
              <a:t>17</a:t>
            </a:fld>
            <a:endParaRPr lang="en-US" dirty="0"/>
          </a:p>
        </p:txBody>
      </p:sp>
      <p:sp>
        <p:nvSpPr>
          <p:cNvPr id="18" name="AutoShape 9"/>
          <p:cNvSpPr>
            <a:spLocks noChangeArrowheads="1"/>
          </p:cNvSpPr>
          <p:nvPr/>
        </p:nvSpPr>
        <p:spPr bwMode="blackWhite">
          <a:xfrm>
            <a:off x="228600" y="152400"/>
            <a:ext cx="2133600" cy="1055608"/>
          </a:xfrm>
          <a:prstGeom prst="roundRect">
            <a:avLst>
              <a:gd name="adj" fmla="val 16667"/>
            </a:avLst>
          </a:prstGeom>
          <a:gradFill rotWithShape="1">
            <a:gsLst>
              <a:gs pos="0">
                <a:srgbClr val="800000"/>
              </a:gs>
              <a:gs pos="50000">
                <a:srgbClr val="CC0000"/>
              </a:gs>
              <a:gs pos="100000">
                <a:srgbClr val="8000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lIns="18288" rIns="18288">
            <a:spAutoFit/>
          </a:bodyPr>
          <a:lstStyle/>
          <a:p>
            <a:r>
              <a:rPr lang="en-US" sz="2800" b="1" dirty="0" smtClean="0">
                <a:solidFill>
                  <a:schemeClr val="bg1"/>
                </a:solidFill>
                <a:effectLst>
                  <a:outerShdw blurRad="38100" dist="38100" dir="2700000" algn="tl">
                    <a:srgbClr val="000000"/>
                  </a:outerShdw>
                </a:effectLst>
                <a:latin typeface="Verdana" pitchFamily="34" charset="0"/>
              </a:rPr>
              <a:t>Trail Mix : </a:t>
            </a:r>
            <a:r>
              <a:rPr lang="en-US" sz="2800" b="1" dirty="0" err="1" smtClean="0">
                <a:solidFill>
                  <a:schemeClr val="bg1"/>
                </a:solidFill>
                <a:effectLst>
                  <a:outerShdw blurRad="38100" dist="38100" dir="2700000" algn="tl">
                    <a:srgbClr val="000000"/>
                  </a:outerShdw>
                </a:effectLst>
                <a:latin typeface="Verdana" pitchFamily="34" charset="0"/>
              </a:rPr>
              <a:t>Cont</a:t>
            </a:r>
            <a:r>
              <a:rPr lang="en-US" sz="2800" b="1" dirty="0" smtClean="0">
                <a:solidFill>
                  <a:schemeClr val="bg1"/>
                </a:solidFill>
                <a:effectLst>
                  <a:outerShdw blurRad="38100" dist="38100" dir="2700000" algn="tl">
                    <a:srgbClr val="000000"/>
                  </a:outerShdw>
                </a:effectLst>
                <a:latin typeface="Verdana" pitchFamily="34" charset="0"/>
              </a:rPr>
              <a:t>….</a:t>
            </a:r>
            <a:endParaRPr lang="en-US" sz="2800" b="1" dirty="0">
              <a:solidFill>
                <a:schemeClr val="bg1"/>
              </a:solidFill>
              <a:effectLst>
                <a:outerShdw blurRad="38100" dist="38100" dir="2700000" algn="tl">
                  <a:srgbClr val="000000"/>
                </a:outerShdw>
              </a:effectLst>
              <a:latin typeface="Verdana" pitchFamily="34" charset="0"/>
            </a:endParaRPr>
          </a:p>
        </p:txBody>
      </p:sp>
      <p:sp>
        <p:nvSpPr>
          <p:cNvPr id="29" name="Text Box 4"/>
          <p:cNvSpPr txBox="1">
            <a:spLocks noChangeArrowheads="1"/>
          </p:cNvSpPr>
          <p:nvPr/>
        </p:nvSpPr>
        <p:spPr bwMode="auto">
          <a:xfrm>
            <a:off x="762000" y="4248090"/>
            <a:ext cx="7162800" cy="400110"/>
          </a:xfrm>
          <a:prstGeom prst="rect">
            <a:avLst/>
          </a:prstGeom>
          <a:noFill/>
          <a:ln w="9525">
            <a:noFill/>
            <a:miter lim="800000"/>
            <a:headEnd/>
            <a:tailEnd/>
          </a:ln>
          <a:effectLst/>
        </p:spPr>
        <p:txBody>
          <a:bodyPr wrap="square" anchor="ctr">
            <a:spAutoFit/>
          </a:bodyPr>
          <a:lstStyle/>
          <a:p>
            <a:r>
              <a:rPr lang="en-US" altLang="en-US" sz="2000" b="1" dirty="0" smtClean="0">
                <a:effectLst>
                  <a:outerShdw blurRad="38100" dist="38100" dir="2700000" algn="tl">
                    <a:srgbClr val="FFFFFF"/>
                  </a:outerShdw>
                </a:effectLst>
                <a:latin typeface="Arial" charset="0"/>
                <a:sym typeface="Wingdings"/>
              </a:rPr>
              <a:t>Explain allowable increase or decrease and shadow price</a:t>
            </a:r>
            <a:endParaRPr lang="en-US" altLang="en-US" sz="2000" b="1" dirty="0" smtClean="0">
              <a:effectLst>
                <a:outerShdw blurRad="38100" dist="38100" dir="2700000" algn="tl">
                  <a:srgbClr val="FFFFFF"/>
                </a:outerShdw>
              </a:effectLst>
              <a:latin typeface="Arial" charset="0"/>
              <a:sym typeface="Symbol" pitchFamily="18" charset="2"/>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600200"/>
            <a:ext cx="6934200" cy="2390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463063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LP: Sensitivity Analysis</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18</a:t>
            </a:fld>
            <a:endParaRPr lang="en-US" dirty="0"/>
          </a:p>
        </p:txBody>
      </p:sp>
      <p:sp>
        <p:nvSpPr>
          <p:cNvPr id="6" name="AutoShape 9"/>
          <p:cNvSpPr>
            <a:spLocks noChangeArrowheads="1"/>
          </p:cNvSpPr>
          <p:nvPr/>
        </p:nvSpPr>
        <p:spPr bwMode="blackWhite">
          <a:xfrm>
            <a:off x="228600" y="152400"/>
            <a:ext cx="2286000" cy="578882"/>
          </a:xfrm>
          <a:prstGeom prst="roundRect">
            <a:avLst>
              <a:gd name="adj" fmla="val 16667"/>
            </a:avLst>
          </a:prstGeom>
          <a:gradFill rotWithShape="1">
            <a:gsLst>
              <a:gs pos="0">
                <a:srgbClr val="800000"/>
              </a:gs>
              <a:gs pos="50000">
                <a:srgbClr val="CC0000"/>
              </a:gs>
              <a:gs pos="100000">
                <a:srgbClr val="8000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lIns="18288" rIns="18288">
            <a:spAutoFit/>
          </a:bodyPr>
          <a:lstStyle/>
          <a:p>
            <a:r>
              <a:rPr lang="en-US" sz="2800" b="1" dirty="0" smtClean="0">
                <a:solidFill>
                  <a:schemeClr val="bg1"/>
                </a:solidFill>
                <a:effectLst>
                  <a:outerShdw blurRad="38100" dist="38100" dir="2700000" algn="tl">
                    <a:srgbClr val="000000"/>
                  </a:outerShdw>
                </a:effectLst>
                <a:latin typeface="Verdana" pitchFamily="34" charset="0"/>
              </a:rPr>
              <a:t>Example 5</a:t>
            </a:r>
            <a:endParaRPr lang="en-US" sz="2800" b="1" dirty="0">
              <a:solidFill>
                <a:schemeClr val="bg1"/>
              </a:solidFill>
              <a:effectLst>
                <a:outerShdw blurRad="38100" dist="38100" dir="2700000" algn="tl">
                  <a:srgbClr val="000000"/>
                </a:outerShdw>
              </a:effectLst>
              <a:latin typeface="Verdana" pitchFamily="34" charset="0"/>
            </a:endParaRPr>
          </a:p>
        </p:txBody>
      </p:sp>
      <p:sp>
        <p:nvSpPr>
          <p:cNvPr id="8" name="TextBox 7"/>
          <p:cNvSpPr txBox="1"/>
          <p:nvPr/>
        </p:nvSpPr>
        <p:spPr>
          <a:xfrm>
            <a:off x="457200" y="990600"/>
            <a:ext cx="2590800" cy="707886"/>
          </a:xfrm>
          <a:prstGeom prst="rect">
            <a:avLst/>
          </a:prstGeom>
          <a:noFill/>
        </p:spPr>
        <p:txBody>
          <a:bodyPr wrap="square" rtlCol="0">
            <a:spAutoFit/>
          </a:bodyPr>
          <a:lstStyle/>
          <a:p>
            <a:r>
              <a:rPr lang="en-US" sz="2000" b="1" dirty="0" smtClean="0">
                <a:effectLst>
                  <a:outerShdw blurRad="38100" dist="38100" dir="2700000" algn="tl">
                    <a:srgbClr val="FFFFFF"/>
                  </a:outerShdw>
                </a:effectLst>
                <a:latin typeface="Arial" charset="0"/>
              </a:rPr>
              <a:t>Optimal: Z =  1670, X2 = 115, X4 = 100</a:t>
            </a:r>
          </a:p>
        </p:txBody>
      </p:sp>
      <p:sp>
        <p:nvSpPr>
          <p:cNvPr id="9" name="TextBox 8"/>
          <p:cNvSpPr txBox="1"/>
          <p:nvPr/>
        </p:nvSpPr>
        <p:spPr>
          <a:xfrm>
            <a:off x="5257800" y="2514600"/>
            <a:ext cx="3352800" cy="2616101"/>
          </a:xfrm>
          <a:prstGeom prst="rect">
            <a:avLst/>
          </a:prstGeom>
          <a:noFill/>
        </p:spPr>
        <p:txBody>
          <a:bodyPr wrap="square" rtlCol="0">
            <a:spAutoFit/>
          </a:bodyPr>
          <a:lstStyle/>
          <a:p>
            <a:r>
              <a:rPr lang="en-US" altLang="en-US" b="1" dirty="0" smtClean="0">
                <a:effectLst>
                  <a:outerShdw blurRad="38100" dist="38100" dir="2700000" algn="tl">
                    <a:srgbClr val="FFFFFF"/>
                  </a:outerShdw>
                </a:effectLst>
                <a:latin typeface="Arial" charset="0"/>
                <a:sym typeface="Symbol" pitchFamily="18" charset="2"/>
              </a:rPr>
              <a:t>Reduced Cost </a:t>
            </a:r>
            <a:r>
              <a:rPr lang="en-US" altLang="en-US" sz="2000" b="1" dirty="0" smtClean="0">
                <a:effectLst>
                  <a:outerShdw blurRad="38100" dist="38100" dir="2700000" algn="tl">
                    <a:srgbClr val="FFFFFF"/>
                  </a:outerShdw>
                </a:effectLst>
                <a:latin typeface="Arial" charset="0"/>
                <a:sym typeface="Symbol" pitchFamily="18" charset="2"/>
              </a:rPr>
              <a:t>(for maximization) : the amount by which the objective function coefficient for a variable needs increase before that variable will exceed the lower bound.</a:t>
            </a:r>
          </a:p>
        </p:txBody>
      </p:sp>
      <p:sp>
        <p:nvSpPr>
          <p:cNvPr id="10" name="Rectangle 9"/>
          <p:cNvSpPr/>
          <p:nvPr/>
        </p:nvSpPr>
        <p:spPr>
          <a:xfrm>
            <a:off x="228600" y="5105400"/>
            <a:ext cx="8534400" cy="1384995"/>
          </a:xfrm>
          <a:prstGeom prst="rect">
            <a:avLst/>
          </a:prstGeom>
        </p:spPr>
        <p:txBody>
          <a:bodyPr wrap="square">
            <a:spAutoFit/>
          </a:bodyPr>
          <a:lstStyle/>
          <a:p>
            <a:r>
              <a:rPr lang="en-US" b="1" dirty="0" smtClean="0">
                <a:effectLst>
                  <a:outerShdw blurRad="38100" dist="38100" dir="2700000" algn="tl">
                    <a:srgbClr val="FFFFFF"/>
                  </a:outerShdw>
                </a:effectLst>
                <a:latin typeface="Arial" charset="0"/>
              </a:rPr>
              <a:t>Shadow price </a:t>
            </a:r>
            <a:r>
              <a:rPr lang="en-US" altLang="en-US" sz="2000" b="1" dirty="0" smtClean="0">
                <a:effectLst>
                  <a:outerShdw blurRad="38100" dist="38100" dir="2700000" algn="tl">
                    <a:srgbClr val="FFFFFF"/>
                  </a:outerShdw>
                </a:effectLst>
                <a:latin typeface="Arial" charset="0"/>
              </a:rPr>
              <a:t>represents change in the objective function value per one-unit increase in the RHS of the constraint. In a business application, a shadow price is the maximum price that we can pay for an extra unit of a given limited resource.</a:t>
            </a:r>
          </a:p>
        </p:txBody>
      </p:sp>
      <p:graphicFrame>
        <p:nvGraphicFramePr>
          <p:cNvPr id="11" name="Table 10"/>
          <p:cNvGraphicFramePr>
            <a:graphicFrameLocks noGrp="1"/>
          </p:cNvGraphicFramePr>
          <p:nvPr>
            <p:extLst>
              <p:ext uri="{D42A27DB-BD31-4B8C-83A1-F6EECF244321}">
                <p14:modId xmlns:p14="http://schemas.microsoft.com/office/powerpoint/2010/main" val="870524521"/>
              </p:ext>
            </p:extLst>
          </p:nvPr>
        </p:nvGraphicFramePr>
        <p:xfrm>
          <a:off x="3048000" y="255877"/>
          <a:ext cx="5334000" cy="2176272"/>
        </p:xfrm>
        <a:graphic>
          <a:graphicData uri="http://schemas.openxmlformats.org/drawingml/2006/table">
            <a:tbl>
              <a:tblPr firstRow="1" bandRow="1">
                <a:tableStyleId>{5940675A-B579-460E-94D1-54222C63F5DA}</a:tableStyleId>
              </a:tblPr>
              <a:tblGrid>
                <a:gridCol w="548640"/>
                <a:gridCol w="685800"/>
                <a:gridCol w="274320"/>
                <a:gridCol w="731520"/>
                <a:gridCol w="274320"/>
                <a:gridCol w="731520"/>
                <a:gridCol w="274320"/>
                <a:gridCol w="731520"/>
                <a:gridCol w="381000"/>
                <a:gridCol w="701040"/>
              </a:tblGrid>
              <a:tr h="274320">
                <a:tc>
                  <a:txBody>
                    <a:bodyPr/>
                    <a:lstStyle/>
                    <a:p>
                      <a:pPr algn="l"/>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Max</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2.0x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8.0x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4.0x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3</a:t>
                      </a: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7.5x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4</a:t>
                      </a: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dirty="0" smtClean="0">
                          <a:solidFill>
                            <a:srgbClr val="FF0000"/>
                          </a:solidFill>
                          <a:effectLst>
                            <a:outerShdw blurRad="38100" dist="38100" dir="2700000" algn="tl">
                              <a:srgbClr val="FFFFFF"/>
                            </a:outerShdw>
                          </a:effectLst>
                          <a:latin typeface="Arial" pitchFamily="34" charset="0"/>
                          <a:ea typeface="Verdana" pitchFamily="34" charset="0"/>
                          <a:cs typeface="Arial" pitchFamily="34" charset="0"/>
                        </a:rPr>
                        <a:t>Z</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74320">
                <a:tc>
                  <a:txBody>
                    <a:bodyPr/>
                    <a:lstStyle/>
                    <a:p>
                      <a:pPr algn="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3</a:t>
                      </a: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4</a:t>
                      </a: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sym typeface="Symbol"/>
                        </a:rPr>
                        <a:t></a:t>
                      </a: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200</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74320">
                <a:tc>
                  <a:txBody>
                    <a:bodyPr/>
                    <a:lstStyle/>
                    <a:p>
                      <a:pPr algn="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2.0x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3.0x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3</a:t>
                      </a: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4</a:t>
                      </a: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sym typeface="Symbol"/>
                        </a:rPr>
                        <a:t>≤</a:t>
                      </a: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100</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74320">
                <a:tc>
                  <a:txBody>
                    <a:bodyPr/>
                    <a:lstStyle/>
                    <a:p>
                      <a:pPr algn="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4.0x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5.0x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4</a:t>
                      </a: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sym typeface="Symbol"/>
                        </a:rPr>
                        <a:t>≤</a:t>
                      </a: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1250</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74320">
                <a:tc>
                  <a:txBody>
                    <a:bodyPr/>
                    <a:lstStyle/>
                    <a:p>
                      <a:pPr algn="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2.0x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smtClean="0">
                          <a:solidFill>
                            <a:schemeClr val="tx1"/>
                          </a:solidFill>
                          <a:effectLst>
                            <a:outerShdw blurRad="38100" dist="38100" dir="2700000" algn="tl">
                              <a:srgbClr val="FFFFFF"/>
                            </a:outerShdw>
                          </a:effectLst>
                          <a:latin typeface="Arial" pitchFamily="34" charset="0"/>
                          <a:ea typeface="+mn-ea"/>
                          <a:cs typeface="Arial" pitchFamily="34" charset="0"/>
                          <a:sym typeface="Symbol"/>
                        </a:rPr>
                        <a:t>≤</a:t>
                      </a: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230</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74320">
                <a:tc>
                  <a:txBody>
                    <a:bodyPr/>
                    <a:lstStyle/>
                    <a:p>
                      <a:pPr algn="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4.0x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3</a:t>
                      </a: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2.5x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4</a:t>
                      </a: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sym typeface="Symbol"/>
                        </a:rPr>
                        <a:t>≤</a:t>
                      </a:r>
                      <a:endPar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300</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74320">
                <a:tc gridSpan="10">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 </a:t>
                      </a: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 0,</a:t>
                      </a: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  </a:t>
                      </a: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 </a:t>
                      </a: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 </a:t>
                      </a: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 0, 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3</a:t>
                      </a: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 </a:t>
                      </a: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 0,</a:t>
                      </a: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 </a:t>
                      </a: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4</a:t>
                      </a:r>
                      <a:r>
                        <a:rPr lang="en-US" altLang="en-US" sz="1800" b="1" kern="1200" dirty="0" smtClean="0">
                          <a:solidFill>
                            <a:schemeClr val="tx1"/>
                          </a:solidFill>
                          <a:effectLst>
                            <a:outerShdw blurRad="38100" dist="38100" dir="2700000" algn="tl">
                              <a:srgbClr val="FFFFFF"/>
                            </a:outerShdw>
                          </a:effectLst>
                          <a:latin typeface="Arial" pitchFamily="34" charset="0"/>
                          <a:ea typeface="+mn-ea"/>
                          <a:cs typeface="Arial" pitchFamily="34" charset="0"/>
                        </a:rPr>
                        <a:t>≥ 0</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alt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tc>
                <a:tc hMerge="1">
                  <a:txBody>
                    <a:bodyPr/>
                    <a:lstStyle/>
                    <a:p>
                      <a:pPr algn="ctr"/>
                      <a:endParaRPr lang="en-US" alt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tc>
                <a:tc h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alt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tc>
                <a:tc hMerge="1">
                  <a:txBody>
                    <a:bodyPr/>
                    <a:lstStyle/>
                    <a:p>
                      <a:pPr algn="ctr"/>
                      <a:endParaRPr lang="en-US" alt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tc>
                <a:tc h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alt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tc>
                <a:tc hMerge="1">
                  <a:txBody>
                    <a:bodyPr/>
                    <a:lstStyle/>
                    <a:p>
                      <a:pPr algn="r"/>
                      <a:endParaRPr lang="en-US" alt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tc>
                <a:tc hMerge="1">
                  <a:txBody>
                    <a:bodyPr/>
                    <a:lstStyle/>
                    <a:p>
                      <a:pPr algn="ctr"/>
                      <a:endParaRPr lang="en-US" alt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tc>
                <a:tc h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altLang="en-US" sz="2000" b="1" kern="1200" dirty="0" smtClean="0">
                        <a:solidFill>
                          <a:schemeClr val="tx1"/>
                        </a:solidFill>
                        <a:effectLst>
                          <a:outerShdw blurRad="38100" dist="38100" dir="2700000" algn="tl">
                            <a:srgbClr val="FFFFFF"/>
                          </a:outerShdw>
                        </a:effectLst>
                        <a:latin typeface="Arial" charset="0"/>
                        <a:ea typeface="+mn-ea"/>
                        <a:cs typeface="+mn-cs"/>
                      </a:endParaRPr>
                    </a:p>
                  </a:txBody>
                  <a:tcPr marL="18288" marR="18288" marT="18288" marB="18288"/>
                </a:tc>
              </a:tr>
            </a:tbl>
          </a:graphicData>
        </a:graphic>
      </p:graphicFrame>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49" y="1781475"/>
            <a:ext cx="4876800" cy="33492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LP: Sensitivity Analysis</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19</a:t>
            </a:fld>
            <a:endParaRPr lang="en-US" dirty="0"/>
          </a:p>
        </p:txBody>
      </p:sp>
      <p:sp>
        <p:nvSpPr>
          <p:cNvPr id="4" name="Rectangle 3"/>
          <p:cNvSpPr/>
          <p:nvPr/>
        </p:nvSpPr>
        <p:spPr bwMode="auto">
          <a:xfrm>
            <a:off x="304800" y="1066800"/>
            <a:ext cx="8458200" cy="6858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b="1" dirty="0" smtClean="0">
                <a:solidFill>
                  <a:schemeClr val="tx2"/>
                </a:solidFill>
                <a:effectLst>
                  <a:outerShdw blurRad="38100" dist="38100" dir="2700000" algn="tl">
                    <a:srgbClr val="FFFFFF"/>
                  </a:outerShdw>
                </a:effectLst>
                <a:latin typeface="Calibri" pitchFamily="34" charset="0"/>
                <a:cs typeface="Calibri" pitchFamily="34" charset="0"/>
              </a:rPr>
              <a:t>Change one coefficient at a time within allowable range</a:t>
            </a:r>
          </a:p>
        </p:txBody>
      </p:sp>
      <p:sp>
        <p:nvSpPr>
          <p:cNvPr id="5" name="AutoShape 5"/>
          <p:cNvSpPr>
            <a:spLocks noChangeArrowheads="1"/>
          </p:cNvSpPr>
          <p:nvPr/>
        </p:nvSpPr>
        <p:spPr bwMode="blackWhite">
          <a:xfrm>
            <a:off x="228600" y="228600"/>
            <a:ext cx="4267200" cy="578882"/>
          </a:xfrm>
          <a:prstGeom prst="roundRect">
            <a:avLst>
              <a:gd name="adj" fmla="val 16667"/>
            </a:avLst>
          </a:prstGeom>
          <a:gradFill rotWithShape="1">
            <a:gsLst>
              <a:gs pos="0">
                <a:srgbClr val="CC3300"/>
              </a:gs>
              <a:gs pos="50000">
                <a:srgbClr val="FF9900"/>
              </a:gs>
              <a:gs pos="100000">
                <a:srgbClr val="CC33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tIns="45720" bIns="45720">
            <a:spAutoFit/>
          </a:bodyPr>
          <a:lstStyle/>
          <a:p>
            <a:r>
              <a:rPr lang="en-US" sz="2800" b="1" dirty="0" smtClean="0">
                <a:solidFill>
                  <a:schemeClr val="tx2"/>
                </a:solidFill>
                <a:effectLst>
                  <a:outerShdw blurRad="38100" dist="38100" dir="2700000" algn="tl">
                    <a:srgbClr val="FFFFFF"/>
                  </a:outerShdw>
                </a:effectLst>
                <a:latin typeface="Verdana" pitchFamily="34" charset="0"/>
              </a:rPr>
              <a:t>Objective Function</a:t>
            </a:r>
          </a:p>
        </p:txBody>
      </p:sp>
      <p:sp>
        <p:nvSpPr>
          <p:cNvPr id="6" name="AutoShape 15"/>
          <p:cNvSpPr>
            <a:spLocks noChangeArrowheads="1"/>
          </p:cNvSpPr>
          <p:nvPr/>
        </p:nvSpPr>
        <p:spPr bwMode="blackWhite">
          <a:xfrm>
            <a:off x="4648200" y="152400"/>
            <a:ext cx="4191000" cy="578882"/>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r>
              <a:rPr lang="en-US" sz="2800" b="1" dirty="0" smtClean="0">
                <a:solidFill>
                  <a:schemeClr val="tx2"/>
                </a:solidFill>
                <a:effectLst>
                  <a:outerShdw blurRad="38100" dist="38100" dir="2700000" algn="tl">
                    <a:srgbClr val="FFFFFF"/>
                  </a:outerShdw>
                </a:effectLst>
                <a:latin typeface="Verdana" pitchFamily="34" charset="0"/>
              </a:rPr>
              <a:t>Right Hand Side</a:t>
            </a:r>
          </a:p>
        </p:txBody>
      </p:sp>
      <p:sp>
        <p:nvSpPr>
          <p:cNvPr id="11" name="AutoShape 5"/>
          <p:cNvSpPr>
            <a:spLocks noChangeArrowheads="1"/>
          </p:cNvSpPr>
          <p:nvPr/>
        </p:nvSpPr>
        <p:spPr bwMode="blackWhite">
          <a:xfrm>
            <a:off x="228600" y="1524000"/>
            <a:ext cx="4267200" cy="2962513"/>
          </a:xfrm>
          <a:prstGeom prst="roundRect">
            <a:avLst>
              <a:gd name="adj" fmla="val 16667"/>
            </a:avLst>
          </a:prstGeom>
          <a:gradFill rotWithShape="1">
            <a:gsLst>
              <a:gs pos="0">
                <a:srgbClr val="FF6600"/>
              </a:gs>
              <a:gs pos="50000">
                <a:srgbClr val="CCFF33"/>
              </a:gs>
              <a:gs pos="100000">
                <a:srgbClr val="CC33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tIns="45720" bIns="45720">
            <a:spAutoFit/>
          </a:bodyPr>
          <a:lstStyle/>
          <a:p>
            <a:pPr>
              <a:buFont typeface="Arial" pitchFamily="34" charset="0"/>
              <a:buChar char="•"/>
            </a:pPr>
            <a:r>
              <a:rPr lang="en-US" b="1" dirty="0" smtClean="0">
                <a:solidFill>
                  <a:schemeClr val="tx2"/>
                </a:solidFill>
                <a:effectLst>
                  <a:outerShdw blurRad="38100" dist="38100" dir="2700000" algn="tl">
                    <a:srgbClr val="FFFFFF"/>
                  </a:outerShdw>
                </a:effectLst>
                <a:latin typeface="Calibri" pitchFamily="34" charset="0"/>
                <a:cs typeface="Calibri" pitchFamily="34" charset="0"/>
              </a:rPr>
              <a:t>The feasible region does not change.</a:t>
            </a:r>
          </a:p>
          <a:p>
            <a:pPr>
              <a:buFont typeface="Arial" pitchFamily="34" charset="0"/>
              <a:buChar char="•"/>
            </a:pPr>
            <a:r>
              <a:rPr lang="en-US" b="1" dirty="0" smtClean="0">
                <a:solidFill>
                  <a:schemeClr val="tx2"/>
                </a:solidFill>
                <a:effectLst>
                  <a:outerShdw blurRad="38100" dist="38100" dir="2700000" algn="tl">
                    <a:srgbClr val="FFFFFF"/>
                  </a:outerShdw>
                </a:effectLst>
                <a:latin typeface="Calibri" pitchFamily="34" charset="0"/>
                <a:cs typeface="Calibri" pitchFamily="34" charset="0"/>
              </a:rPr>
              <a:t>Since constraints are not affected, decision variable values remain the same.</a:t>
            </a:r>
          </a:p>
          <a:p>
            <a:pPr>
              <a:buFont typeface="Arial" pitchFamily="34" charset="0"/>
              <a:buChar char="•"/>
            </a:pPr>
            <a:r>
              <a:rPr lang="en-US" b="1" dirty="0" smtClean="0">
                <a:solidFill>
                  <a:schemeClr val="tx2"/>
                </a:solidFill>
                <a:effectLst>
                  <a:outerShdw blurRad="38100" dist="38100" dir="2700000" algn="tl">
                    <a:srgbClr val="FFFFFF"/>
                  </a:outerShdw>
                </a:effectLst>
                <a:latin typeface="Calibri" pitchFamily="34" charset="0"/>
                <a:cs typeface="Calibri" pitchFamily="34" charset="0"/>
              </a:rPr>
              <a:t>Objective function value will change.</a:t>
            </a:r>
            <a:endParaRPr lang="en-US" dirty="0" smtClean="0"/>
          </a:p>
        </p:txBody>
      </p:sp>
      <p:sp>
        <p:nvSpPr>
          <p:cNvPr id="12" name="AutoShape 15"/>
          <p:cNvSpPr>
            <a:spLocks noChangeArrowheads="1"/>
          </p:cNvSpPr>
          <p:nvPr/>
        </p:nvSpPr>
        <p:spPr bwMode="blackWhite">
          <a:xfrm>
            <a:off x="4648200" y="1524001"/>
            <a:ext cx="4191000" cy="3779758"/>
          </a:xfrm>
          <a:prstGeom prst="roundRect">
            <a:avLst>
              <a:gd name="adj" fmla="val 16667"/>
            </a:avLst>
          </a:prstGeom>
          <a:gradFill rotWithShape="1">
            <a:gsLst>
              <a:gs pos="0">
                <a:srgbClr val="0066FF"/>
              </a:gs>
              <a:gs pos="50000">
                <a:srgbClr val="00CCFF"/>
              </a:gs>
              <a:gs pos="100000">
                <a:srgbClr val="00CC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pPr>
              <a:buFont typeface="Arial" pitchFamily="34" charset="0"/>
              <a:buChar char="•"/>
            </a:pPr>
            <a:r>
              <a:rPr lang="en-US" b="1" dirty="0" smtClean="0">
                <a:solidFill>
                  <a:schemeClr val="tx2"/>
                </a:solidFill>
                <a:effectLst>
                  <a:outerShdw blurRad="38100" dist="38100" dir="2700000" algn="tl">
                    <a:srgbClr val="FFFFFF"/>
                  </a:outerShdw>
                </a:effectLst>
                <a:latin typeface="Calibri" pitchFamily="34" charset="0"/>
                <a:cs typeface="Calibri" pitchFamily="34" charset="0"/>
              </a:rPr>
              <a:t>Feasible region changes.</a:t>
            </a:r>
          </a:p>
          <a:p>
            <a:pPr>
              <a:buFont typeface="Arial" pitchFamily="34" charset="0"/>
              <a:buChar char="•"/>
            </a:pPr>
            <a:r>
              <a:rPr lang="en-US" b="1" dirty="0" smtClean="0">
                <a:solidFill>
                  <a:schemeClr val="tx2"/>
                </a:solidFill>
                <a:effectLst>
                  <a:outerShdw blurRad="38100" dist="38100" dir="2700000" algn="tl">
                    <a:srgbClr val="FFFFFF"/>
                  </a:outerShdw>
                </a:effectLst>
                <a:latin typeface="Calibri" pitchFamily="34" charset="0"/>
                <a:cs typeface="Calibri" pitchFamily="34" charset="0"/>
              </a:rPr>
              <a:t> If a nonbinding constraint is changed,  the solution is not affected.</a:t>
            </a:r>
          </a:p>
          <a:p>
            <a:pPr>
              <a:buFont typeface="Arial" pitchFamily="34" charset="0"/>
              <a:buChar char="•"/>
            </a:pPr>
            <a:r>
              <a:rPr lang="en-US" b="1" dirty="0" smtClean="0">
                <a:solidFill>
                  <a:schemeClr val="tx2"/>
                </a:solidFill>
                <a:effectLst>
                  <a:outerShdw blurRad="38100" dist="38100" dir="2700000" algn="tl">
                    <a:srgbClr val="FFFFFF"/>
                  </a:outerShdw>
                </a:effectLst>
                <a:latin typeface="Calibri" pitchFamily="34" charset="0"/>
                <a:cs typeface="Calibri" pitchFamily="34" charset="0"/>
              </a:rPr>
              <a:t> If a binding constraint is changed, the same corner point remains optimal but the variable values will change.</a:t>
            </a:r>
            <a:endParaRPr lang="en-US" sz="2800" b="1" dirty="0" smtClean="0">
              <a:solidFill>
                <a:schemeClr val="tx2"/>
              </a:solidFill>
              <a:effectLst>
                <a:outerShdw blurRad="38100" dist="38100" dir="2700000" algn="tl">
                  <a:srgbClr val="FFFFFF"/>
                </a:outerShdw>
              </a:effectLst>
              <a:latin typeface="Calibri" pitchFamily="34" charset="0"/>
              <a:cs typeface="Calibri"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LP: Sensitivity Analysis</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2</a:t>
            </a:fld>
            <a:endParaRPr lang="en-US" dirty="0"/>
          </a:p>
        </p:txBody>
      </p:sp>
      <p:sp>
        <p:nvSpPr>
          <p:cNvPr id="4" name="AutoShape 5"/>
          <p:cNvSpPr>
            <a:spLocks noChangeArrowheads="1"/>
          </p:cNvSpPr>
          <p:nvPr/>
        </p:nvSpPr>
        <p:spPr bwMode="blackWhite">
          <a:xfrm>
            <a:off x="228600" y="228600"/>
            <a:ext cx="7315200" cy="578882"/>
          </a:xfrm>
          <a:prstGeom prst="roundRect">
            <a:avLst>
              <a:gd name="adj" fmla="val 16667"/>
            </a:avLst>
          </a:prstGeom>
          <a:gradFill rotWithShape="1">
            <a:gsLst>
              <a:gs pos="0">
                <a:srgbClr val="CC3300"/>
              </a:gs>
              <a:gs pos="50000">
                <a:srgbClr val="FF9900"/>
              </a:gs>
              <a:gs pos="100000">
                <a:srgbClr val="CC33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tIns="45720" bIns="45720">
            <a:spAutoFit/>
          </a:bodyPr>
          <a:lstStyle/>
          <a:p>
            <a:r>
              <a:rPr lang="en-US" sz="2800" b="1" dirty="0" smtClean="0">
                <a:solidFill>
                  <a:schemeClr val="tx2"/>
                </a:solidFill>
                <a:effectLst>
                  <a:outerShdw blurRad="38100" dist="38100" dir="2700000" algn="tl">
                    <a:srgbClr val="FFFFFF"/>
                  </a:outerShdw>
                </a:effectLst>
                <a:latin typeface="Verdana" pitchFamily="34" charset="0"/>
              </a:rPr>
              <a:t>Introduction to Sensitivity Analysis</a:t>
            </a:r>
          </a:p>
        </p:txBody>
      </p:sp>
      <p:sp>
        <p:nvSpPr>
          <p:cNvPr id="5" name="TextBox 4"/>
          <p:cNvSpPr txBox="1"/>
          <p:nvPr/>
        </p:nvSpPr>
        <p:spPr>
          <a:xfrm>
            <a:off x="304800" y="838200"/>
            <a:ext cx="8610600" cy="1569660"/>
          </a:xfrm>
          <a:prstGeom prst="rect">
            <a:avLst/>
          </a:prstGeom>
          <a:noFill/>
        </p:spPr>
        <p:txBody>
          <a:bodyPr wrap="square" rtlCol="0">
            <a:spAutoFit/>
          </a:bodyPr>
          <a:lstStyle/>
          <a:p>
            <a:pPr lvl="0"/>
            <a:r>
              <a:rPr lang="en-US" b="1" dirty="0" smtClean="0">
                <a:solidFill>
                  <a:schemeClr val="tx2"/>
                </a:solidFill>
                <a:effectLst>
                  <a:outerShdw blurRad="38100" dist="38100" dir="2700000" algn="tl">
                    <a:srgbClr val="FFFFFF"/>
                  </a:outerShdw>
                </a:effectLst>
                <a:latin typeface="Verdana" pitchFamily="34" charset="0"/>
              </a:rPr>
              <a:t>Sensitivity analysis </a:t>
            </a:r>
            <a:r>
              <a:rPr lang="en-US" b="1" dirty="0" smtClean="0">
                <a:effectLst>
                  <a:outerShdw blurRad="38100" dist="38100" dir="2700000" algn="tl">
                    <a:srgbClr val="FFFFFF"/>
                  </a:outerShdw>
                </a:effectLst>
                <a:latin typeface="Calibri" pitchFamily="34" charset="0"/>
                <a:cs typeface="Calibri" pitchFamily="34" charset="0"/>
              </a:rPr>
              <a:t>means determining effects of changes in parameters on the solution. It is also called What if analysis, Parametric analysis, Post optimality analysis, etc,. It is not restricted to LP problems. Here is an example using Data Table.</a:t>
            </a:r>
          </a:p>
        </p:txBody>
      </p:sp>
      <p:pic>
        <p:nvPicPr>
          <p:cNvPr id="2050" name="Picture 2"/>
          <p:cNvPicPr>
            <a:picLocks noChangeAspect="1" noChangeArrowheads="1"/>
          </p:cNvPicPr>
          <p:nvPr/>
        </p:nvPicPr>
        <p:blipFill>
          <a:blip r:embed="rId2" cstate="print"/>
          <a:srcRect/>
          <a:stretch>
            <a:fillRect/>
          </a:stretch>
        </p:blipFill>
        <p:spPr bwMode="auto">
          <a:xfrm>
            <a:off x="381000" y="2438400"/>
            <a:ext cx="7929563" cy="3643313"/>
          </a:xfrm>
          <a:prstGeom prst="rect">
            <a:avLst/>
          </a:prstGeom>
          <a:noFill/>
          <a:ln w="9525">
            <a:noFill/>
            <a:miter lim="800000"/>
            <a:headEnd/>
            <a:tailEnd/>
          </a:ln>
        </p:spPr>
      </p:pic>
      <p:sp>
        <p:nvSpPr>
          <p:cNvPr id="7" name="TextBox 6"/>
          <p:cNvSpPr txBox="1"/>
          <p:nvPr/>
        </p:nvSpPr>
        <p:spPr>
          <a:xfrm>
            <a:off x="3429000" y="5181600"/>
            <a:ext cx="5410200" cy="830997"/>
          </a:xfrm>
          <a:prstGeom prst="rect">
            <a:avLst/>
          </a:prstGeom>
          <a:blipFill>
            <a:blip r:embed="rId3" cstate="print"/>
            <a:tile tx="0" ty="0" sx="100000" sy="100000" flip="none" algn="tl"/>
          </a:blipFill>
        </p:spPr>
        <p:txBody>
          <a:bodyPr wrap="square" rtlCol="0">
            <a:spAutoFit/>
          </a:bodyPr>
          <a:lstStyle/>
          <a:p>
            <a:pPr lvl="0"/>
            <a:r>
              <a:rPr lang="en-US" b="1" dirty="0" smtClean="0">
                <a:effectLst>
                  <a:outerShdw blurRad="38100" dist="38100" dir="2700000" algn="tl">
                    <a:srgbClr val="FFFFFF"/>
                  </a:outerShdw>
                </a:effectLst>
                <a:latin typeface="Verdana" pitchFamily="34" charset="0"/>
                <a:ea typeface="Verdana" pitchFamily="34" charset="0"/>
                <a:cs typeface="Verdana" pitchFamily="34" charset="0"/>
              </a:rPr>
              <a:t>We will now discuss LP and sensitivity analysis..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smtClean="0"/>
              <a:t>LP: Sensitivity Analysis</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20</a:t>
            </a:fld>
            <a:endParaRPr lang="en-US" dirty="0"/>
          </a:p>
        </p:txBody>
      </p:sp>
      <p:sp>
        <p:nvSpPr>
          <p:cNvPr id="4" name="AutoShape 15"/>
          <p:cNvSpPr>
            <a:spLocks noChangeArrowheads="1"/>
          </p:cNvSpPr>
          <p:nvPr/>
        </p:nvSpPr>
        <p:spPr bwMode="blackWhite">
          <a:xfrm>
            <a:off x="228600" y="152400"/>
            <a:ext cx="4191000" cy="578882"/>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r>
              <a:rPr lang="en-US" sz="2800" b="1" dirty="0" smtClean="0">
                <a:solidFill>
                  <a:schemeClr val="tx2"/>
                </a:solidFill>
                <a:effectLst>
                  <a:outerShdw blurRad="38100" dist="38100" dir="2700000" algn="tl">
                    <a:srgbClr val="FFFFFF"/>
                  </a:outerShdw>
                </a:effectLst>
                <a:latin typeface="Verdana" pitchFamily="34" charset="0"/>
              </a:rPr>
              <a:t>Miscellaneous info:</a:t>
            </a:r>
          </a:p>
        </p:txBody>
      </p:sp>
      <p:sp>
        <p:nvSpPr>
          <p:cNvPr id="5" name="TextBox 4"/>
          <p:cNvSpPr txBox="1"/>
          <p:nvPr/>
        </p:nvSpPr>
        <p:spPr>
          <a:xfrm>
            <a:off x="228600" y="762000"/>
            <a:ext cx="8610600" cy="1938992"/>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Arial" charset="0"/>
              </a:rPr>
              <a:t>We did not consider many other topics . Example are:</a:t>
            </a:r>
          </a:p>
          <a:p>
            <a:pPr>
              <a:buFont typeface="Arial" pitchFamily="34" charset="0"/>
              <a:buChar char="•"/>
            </a:pPr>
            <a:r>
              <a:rPr lang="en-US" b="1" dirty="0" smtClean="0">
                <a:effectLst>
                  <a:outerShdw blurRad="38100" dist="38100" dir="2700000" algn="tl">
                    <a:srgbClr val="FFFFFF"/>
                  </a:outerShdw>
                </a:effectLst>
                <a:latin typeface="Arial" charset="0"/>
              </a:rPr>
              <a:t> Addition of a constraint.</a:t>
            </a:r>
          </a:p>
          <a:p>
            <a:pPr>
              <a:buFont typeface="Arial" pitchFamily="34" charset="0"/>
              <a:buChar char="•"/>
            </a:pPr>
            <a:r>
              <a:rPr lang="en-US" b="1" dirty="0" smtClean="0">
                <a:effectLst>
                  <a:outerShdw blurRad="38100" dist="38100" dir="2700000" algn="tl">
                    <a:srgbClr val="FFFFFF"/>
                  </a:outerShdw>
                </a:effectLst>
                <a:latin typeface="Arial" charset="0"/>
              </a:rPr>
              <a:t>Changing LHS coefficients.</a:t>
            </a:r>
          </a:p>
          <a:p>
            <a:pPr>
              <a:buFont typeface="Arial" pitchFamily="34" charset="0"/>
              <a:buChar char="•"/>
            </a:pPr>
            <a:r>
              <a:rPr lang="en-US" b="1" dirty="0" smtClean="0">
                <a:effectLst>
                  <a:outerShdw blurRad="38100" dist="38100" dir="2700000" algn="tl">
                    <a:srgbClr val="FFFFFF"/>
                  </a:outerShdw>
                </a:effectLst>
                <a:latin typeface="Arial" charset="0"/>
              </a:rPr>
              <a:t>Variables with upper bounds</a:t>
            </a:r>
          </a:p>
          <a:p>
            <a:pPr>
              <a:buFont typeface="Arial" pitchFamily="34" charset="0"/>
              <a:buChar char="•"/>
            </a:pPr>
            <a:r>
              <a:rPr lang="en-US" b="1" dirty="0" smtClean="0">
                <a:effectLst>
                  <a:outerShdw blurRad="38100" dist="38100" dir="2700000" algn="tl">
                    <a:srgbClr val="FFFFFF"/>
                  </a:outerShdw>
                </a:effectLst>
                <a:latin typeface="Arial" charset="0"/>
              </a:rPr>
              <a:t>Effect of round off errors.</a:t>
            </a:r>
          </a:p>
        </p:txBody>
      </p:sp>
      <p:sp>
        <p:nvSpPr>
          <p:cNvPr id="6" name="AutoShape 5"/>
          <p:cNvSpPr>
            <a:spLocks noChangeArrowheads="1"/>
          </p:cNvSpPr>
          <p:nvPr/>
        </p:nvSpPr>
        <p:spPr bwMode="blackWhite">
          <a:xfrm>
            <a:off x="304800" y="4114800"/>
            <a:ext cx="4191000" cy="578882"/>
          </a:xfrm>
          <a:prstGeom prst="roundRect">
            <a:avLst>
              <a:gd name="adj" fmla="val 16667"/>
            </a:avLst>
          </a:prstGeom>
          <a:gradFill rotWithShape="1">
            <a:gsLst>
              <a:gs pos="0">
                <a:srgbClr val="CC3300"/>
              </a:gs>
              <a:gs pos="50000">
                <a:srgbClr val="FF9900"/>
              </a:gs>
              <a:gs pos="100000">
                <a:srgbClr val="CC33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tIns="45720" bIns="45720">
            <a:spAutoFit/>
          </a:bodyPr>
          <a:lstStyle/>
          <a:p>
            <a:pPr algn="ctr"/>
            <a:r>
              <a:rPr lang="en-US" sz="2800" b="1" dirty="0" smtClean="0">
                <a:solidFill>
                  <a:schemeClr val="tx2"/>
                </a:solidFill>
                <a:effectLst>
                  <a:outerShdw blurRad="38100" dist="38100" dir="2700000" algn="tl">
                    <a:srgbClr val="FFFFFF"/>
                  </a:outerShdw>
                </a:effectLst>
                <a:latin typeface="Verdana" pitchFamily="34" charset="0"/>
              </a:rPr>
              <a:t>What did we learn?</a:t>
            </a:r>
          </a:p>
        </p:txBody>
      </p:sp>
      <p:sp>
        <p:nvSpPr>
          <p:cNvPr id="7" name="TextBox 6"/>
          <p:cNvSpPr txBox="1"/>
          <p:nvPr/>
        </p:nvSpPr>
        <p:spPr>
          <a:xfrm>
            <a:off x="228600" y="4876800"/>
            <a:ext cx="8534400" cy="1200329"/>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Arial" charset="0"/>
              </a:rPr>
              <a:t>Solving LP may be the first step in decision making; sensitivity analysis provides what if analysis to improve decision making.</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solidFill>
                  <a:srgbClr val="000000"/>
                </a:solidFill>
              </a:rPr>
              <a:t>LP: Sensitivity Analysis</a:t>
            </a:r>
            <a:endParaRPr lang="en-US" dirty="0">
              <a:solidFill>
                <a:srgbClr val="000000"/>
              </a:solidFill>
            </a:endParaRPr>
          </a:p>
        </p:txBody>
      </p:sp>
      <p:sp>
        <p:nvSpPr>
          <p:cNvPr id="5" name="Slide Number Placeholder 4"/>
          <p:cNvSpPr>
            <a:spLocks noGrp="1"/>
          </p:cNvSpPr>
          <p:nvPr>
            <p:ph type="sldNum" sz="quarter" idx="11"/>
          </p:nvPr>
        </p:nvSpPr>
        <p:spPr/>
        <p:txBody>
          <a:bodyPr/>
          <a:lstStyle/>
          <a:p>
            <a:fld id="{888837BE-EF37-416A-A6F4-6673181D1C09}" type="slidenum">
              <a:rPr>
                <a:solidFill>
                  <a:srgbClr val="000000"/>
                </a:solidFill>
              </a:rPr>
              <a:pPr/>
              <a:t>3</a:t>
            </a:fld>
            <a:endParaRPr dirty="0">
              <a:solidFill>
                <a:srgbClr val="000000"/>
              </a:solidFill>
            </a:endParaRPr>
          </a:p>
        </p:txBody>
      </p:sp>
      <p:sp>
        <p:nvSpPr>
          <p:cNvPr id="7" name="AutoShape 15"/>
          <p:cNvSpPr>
            <a:spLocks noChangeArrowheads="1"/>
          </p:cNvSpPr>
          <p:nvPr/>
        </p:nvSpPr>
        <p:spPr bwMode="blackWhite">
          <a:xfrm>
            <a:off x="228600" y="152400"/>
            <a:ext cx="5334000" cy="578882"/>
          </a:xfrm>
          <a:prstGeom prst="roundRect">
            <a:avLst>
              <a:gd name="adj" fmla="val 16667"/>
            </a:avLst>
          </a:prstGeom>
          <a:gradFill>
            <a:gsLst>
              <a:gs pos="0">
                <a:srgbClr val="FF99FF"/>
              </a:gs>
              <a:gs pos="0">
                <a:srgbClr val="FF99FF"/>
              </a:gs>
              <a:gs pos="0">
                <a:srgbClr val="FF00FF"/>
              </a:gs>
              <a:gs pos="100000">
                <a:srgbClr val="FF00FF"/>
              </a:gs>
              <a:gs pos="0">
                <a:srgbClr val="FF00FF"/>
              </a:gs>
              <a:gs pos="0">
                <a:srgbClr val="FF5050"/>
              </a:gs>
              <a:gs pos="0">
                <a:srgbClr val="00CCFF"/>
              </a:gs>
              <a:gs pos="50000">
                <a:srgbClr val="CCECFF"/>
              </a:gs>
              <a:gs pos="100000">
                <a:srgbClr val="CCECFF">
                  <a:gamma/>
                  <a:shade val="84706"/>
                  <a:invGamma/>
                </a:srgbClr>
              </a:gs>
            </a:gsLst>
            <a:lin ang="12000000" scaled="0"/>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r>
              <a:rPr lang="en-US" sz="2800" b="1" dirty="0" smtClean="0">
                <a:solidFill>
                  <a:schemeClr val="tx2"/>
                </a:solidFill>
                <a:effectLst>
                  <a:outerShdw blurRad="38100" dist="38100" dir="2700000" algn="tl">
                    <a:srgbClr val="FFFFFF"/>
                  </a:outerShdw>
                </a:effectLst>
                <a:latin typeface="Verdana" pitchFamily="34" charset="0"/>
              </a:rPr>
              <a:t>Primal dual relationship</a:t>
            </a:r>
          </a:p>
        </p:txBody>
      </p:sp>
      <p:graphicFrame>
        <p:nvGraphicFramePr>
          <p:cNvPr id="11" name="Table 10"/>
          <p:cNvGraphicFramePr>
            <a:graphicFrameLocks noGrp="1"/>
          </p:cNvGraphicFramePr>
          <p:nvPr/>
        </p:nvGraphicFramePr>
        <p:xfrm>
          <a:off x="6096000" y="304800"/>
          <a:ext cx="2773678" cy="2595880"/>
        </p:xfrm>
        <a:graphic>
          <a:graphicData uri="http://schemas.openxmlformats.org/drawingml/2006/table">
            <a:tbl>
              <a:tblPr firstRow="1" bandRow="1">
                <a:tableStyleId>{5940675A-B579-460E-94D1-54222C63F5DA}</a:tableStyleId>
              </a:tblPr>
              <a:tblGrid>
                <a:gridCol w="914400"/>
                <a:gridCol w="182880"/>
                <a:gridCol w="822960"/>
                <a:gridCol w="274320"/>
                <a:gridCol w="579118"/>
              </a:tblGrid>
              <a:tr h="370840">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10x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p>
                  </a:txBody>
                  <a:tcPr marL="18288" marR="18288" marT="18288" marB="18288">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8x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p>
                  </a:txBody>
                  <a:tcPr marL="18288" marR="18288" marT="18288" marB="18288">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Max </a:t>
                      </a:r>
                      <a:endParaRPr lang="en-US" altLang="en-US" sz="1800" b="1" kern="1200" baseline="0" dirty="0" smtClean="0">
                        <a:solidFill>
                          <a:srgbClr val="FF0000"/>
                        </a:solidFill>
                        <a:effectLst>
                          <a:outerShdw blurRad="38100" dist="38100" dir="2700000" algn="tl">
                            <a:srgbClr val="FFFFFF"/>
                          </a:outerShdw>
                        </a:effectLst>
                        <a:latin typeface="Arial" pitchFamily="34" charset="0"/>
                        <a:ea typeface="Verdana" pitchFamily="34" charset="0"/>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370840">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0.7x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p>
                  </a:txBody>
                  <a:tcPr marL="18288" marR="18288" marT="18288" marB="18288">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sym typeface="Symbol"/>
                        </a:rPr>
                        <a:t>≤</a:t>
                      </a: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630</a:t>
                      </a:r>
                    </a:p>
                  </a:txBody>
                  <a:tcPr marL="18288" marR="18288" marT="18288" marB="18288">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FF"/>
                    </a:solidFill>
                  </a:tcPr>
                </a:tc>
              </a:tr>
              <a:tr h="370840">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(½) 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(5/6) 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sym typeface="Symbol"/>
                        </a:rPr>
                        <a:t>≤</a:t>
                      </a: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600</a:t>
                      </a:r>
                    </a:p>
                  </a:txBody>
                  <a:tcPr marL="18288" marR="18288" marT="18288" marB="18288">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FF"/>
                    </a:solidFill>
                  </a:tcPr>
                </a:tc>
              </a:tr>
              <a:tr h="370840">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p>
                  </a:txBody>
                  <a:tcPr marL="18288" marR="18288" marT="18288" marB="18288">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(2/3) 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sym typeface="Symbol"/>
                        </a:rPr>
                        <a:t>≤</a:t>
                      </a: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708</a:t>
                      </a:r>
                    </a:p>
                  </a:txBody>
                  <a:tcPr marL="18288" marR="18288" marT="18288" marB="18288">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FF"/>
                    </a:solidFill>
                  </a:tcPr>
                </a:tc>
              </a:tr>
              <a:tr h="370840">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(1/10) 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(1/4) 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sym typeface="Symbol"/>
                        </a:rPr>
                        <a:t>≤</a:t>
                      </a: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135</a:t>
                      </a:r>
                    </a:p>
                  </a:txBody>
                  <a:tcPr marL="18288" marR="18288" marT="18288" marB="18288">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FF"/>
                    </a:solidFill>
                  </a:tcPr>
                </a:tc>
              </a:tr>
              <a:tr h="370840">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sym typeface="Symbol"/>
                        </a:rPr>
                        <a:t>≤</a:t>
                      </a: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-150</a:t>
                      </a:r>
                    </a:p>
                  </a:txBody>
                  <a:tcPr marL="18288" marR="18288" marT="18288" marB="18288">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FF"/>
                    </a:solidFill>
                  </a:tcPr>
                </a:tc>
              </a:tr>
              <a:tr h="370840">
                <a:tc gridSpan="5">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x1 ≥ 0,  x2  ≥ 0</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altLang="en-US" sz="20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altLang="en-US" sz="20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en-US" sz="20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r"/>
                      <a:endParaRPr lang="en-US" altLang="en-US" sz="20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2" name="Table 11"/>
          <p:cNvGraphicFramePr>
            <a:graphicFrameLocks noGrp="1"/>
          </p:cNvGraphicFramePr>
          <p:nvPr/>
        </p:nvGraphicFramePr>
        <p:xfrm>
          <a:off x="304800" y="2209800"/>
          <a:ext cx="5486400" cy="1503680"/>
        </p:xfrm>
        <a:graphic>
          <a:graphicData uri="http://schemas.openxmlformats.org/drawingml/2006/table">
            <a:tbl>
              <a:tblPr firstRow="1" bandRow="1">
                <a:tableStyleId>{5940675A-B579-460E-94D1-54222C63F5DA}</a:tableStyleId>
              </a:tblPr>
              <a:tblGrid>
                <a:gridCol w="640080"/>
                <a:gridCol w="182880"/>
                <a:gridCol w="731520"/>
                <a:gridCol w="182880"/>
                <a:gridCol w="731520"/>
                <a:gridCol w="182880"/>
                <a:gridCol w="914400"/>
                <a:gridCol w="182880"/>
                <a:gridCol w="731520"/>
                <a:gridCol w="304800"/>
                <a:gridCol w="701040"/>
              </a:tblGrid>
              <a:tr h="370840">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630y</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p>
                  </a:txBody>
                  <a:tcPr marL="18288" marR="18288" marT="18288" marB="18288">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FF"/>
                    </a:solidFill>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FF"/>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600y</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p>
                  </a:txBody>
                  <a:tcPr marL="18288" marR="18288" marT="18288" marB="18288">
                    <a:lnL w="1270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FF"/>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FF"/>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708y</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3</a:t>
                      </a:r>
                    </a:p>
                  </a:txBody>
                  <a:tcPr marL="18288" marR="18288" marT="18288" marB="18288">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FF"/>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FF"/>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135y</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4</a:t>
                      </a:r>
                    </a:p>
                  </a:txBody>
                  <a:tcPr marL="18288" marR="18288" marT="18288" marB="18288">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FF"/>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FF"/>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150y</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5</a:t>
                      </a:r>
                    </a:p>
                  </a:txBody>
                  <a:tcPr marL="18288" marR="18288" marT="18288" marB="18288">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FF"/>
                    </a:solidFill>
                  </a:tcPr>
                </a:tc>
                <a:tc>
                  <a:txBody>
                    <a:bodyPr/>
                    <a:lstStyle/>
                    <a:p>
                      <a:pPr algn="ct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Verdana" pitchFamily="34" charset="0"/>
                          <a:cs typeface="Arial" pitchFamily="34" charset="0"/>
                        </a:rPr>
                        <a:t>Min</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391160">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0.7y</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(½)y</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p>
                  </a:txBody>
                  <a:tcPr marL="18288" marR="18288" marT="18288" marB="18288">
                    <a:lnL w="1270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y</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3</a:t>
                      </a:r>
                    </a:p>
                  </a:txBody>
                  <a:tcPr marL="18288" marR="18288" marT="18288" marB="18288">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(1/10)y</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4</a:t>
                      </a:r>
                    </a:p>
                  </a:txBody>
                  <a:tcPr marL="18288" marR="18288" marT="18288" marB="18288">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-y</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5</a:t>
                      </a:r>
                    </a:p>
                  </a:txBody>
                  <a:tcPr marL="18288" marR="18288" marT="18288" marB="18288">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10</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r>
              <a:tr h="370840">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y</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(5/6)y</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p>
                  </a:txBody>
                  <a:tcPr marL="18288" marR="18288" marT="18288" marB="18288">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(2/3)y</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3</a:t>
                      </a:r>
                    </a:p>
                  </a:txBody>
                  <a:tcPr marL="18288" marR="18288" marT="18288" marB="18288">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(1/4)</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4</a:t>
                      </a:r>
                    </a:p>
                  </a:txBody>
                  <a:tcPr marL="18288" marR="18288" marT="18288" marB="18288">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28575"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y</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p>
                  </a:txBody>
                  <a:tcPr marL="18288" marR="18288" marT="18288" marB="18288">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8</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r>
              <a:tr h="370840">
                <a:tc gridSpan="11">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y</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 ≥ 0,  y</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 ≥ 0, y</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3</a:t>
                      </a: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 ≥ 0, y</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4</a:t>
                      </a: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 ≥ 0, y</a:t>
                      </a:r>
                      <a:r>
                        <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5</a:t>
                      </a: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 ≥ 0</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altLang="en-US" sz="20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en-US" sz="20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r"/>
                      <a:endParaRPr lang="en-US" altLang="en-US" sz="20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9" name="TextBox 8"/>
          <p:cNvSpPr txBox="1"/>
          <p:nvPr/>
        </p:nvSpPr>
        <p:spPr>
          <a:xfrm>
            <a:off x="6019800" y="2819400"/>
            <a:ext cx="1600200" cy="830997"/>
          </a:xfrm>
          <a:prstGeom prst="rect">
            <a:avLst/>
          </a:prstGeom>
          <a:noFill/>
        </p:spPr>
        <p:txBody>
          <a:bodyPr wrap="square" rtlCol="0">
            <a:spAutoFit/>
          </a:bodyPr>
          <a:lstStyle/>
          <a:p>
            <a:r>
              <a:rPr lang="en-US" altLang="en-US" b="1" dirty="0" smtClean="0">
                <a:effectLst>
                  <a:outerShdw blurRad="38100" dist="38100" dir="2700000" algn="tl">
                    <a:srgbClr val="FFFFFF"/>
                  </a:outerShdw>
                </a:effectLst>
                <a:latin typeface="Arial" charset="0"/>
              </a:rPr>
              <a:t>Note the following</a:t>
            </a:r>
            <a:endParaRPr lang="en-US" altLang="en-US" b="1" dirty="0">
              <a:effectLst>
                <a:outerShdw blurRad="38100" dist="38100" dir="2700000" algn="tl">
                  <a:srgbClr val="FFFFFF"/>
                </a:outerShdw>
              </a:effectLst>
              <a:latin typeface="Arial" charset="0"/>
            </a:endParaRPr>
          </a:p>
        </p:txBody>
      </p:sp>
      <p:sp>
        <p:nvSpPr>
          <p:cNvPr id="13" name="TextBox 12"/>
          <p:cNvSpPr txBox="1"/>
          <p:nvPr/>
        </p:nvSpPr>
        <p:spPr>
          <a:xfrm>
            <a:off x="228600" y="762001"/>
            <a:ext cx="5867400" cy="1384995"/>
          </a:xfrm>
          <a:prstGeom prst="rect">
            <a:avLst/>
          </a:prstGeom>
          <a:noFill/>
        </p:spPr>
        <p:txBody>
          <a:bodyPr wrap="square" rtlCol="0">
            <a:spAutoFit/>
          </a:bodyPr>
          <a:lstStyle/>
          <a:p>
            <a:r>
              <a:rPr lang="en-US" altLang="en-US" sz="2000" b="1" dirty="0" smtClean="0">
                <a:effectLst>
                  <a:outerShdw blurRad="38100" dist="38100" dir="2700000" algn="tl">
                    <a:srgbClr val="FFFFFF"/>
                  </a:outerShdw>
                </a:effectLst>
                <a:latin typeface="Arial" charset="0"/>
              </a:rPr>
              <a:t>Consider the LP problem shown. We will call this as a </a:t>
            </a:r>
            <a:r>
              <a:rPr lang="en-US" altLang="en-US" b="1" dirty="0" smtClean="0">
                <a:effectLst>
                  <a:outerShdw blurRad="38100" dist="38100" dir="2700000" algn="tl">
                    <a:srgbClr val="FFFFFF"/>
                  </a:outerShdw>
                </a:effectLst>
                <a:latin typeface="Arial" charset="0"/>
              </a:rPr>
              <a:t>“primal” </a:t>
            </a:r>
            <a:r>
              <a:rPr lang="en-US" altLang="en-US" sz="2000" b="1" dirty="0" smtClean="0">
                <a:effectLst>
                  <a:outerShdw blurRad="38100" dist="38100" dir="2700000" algn="tl">
                    <a:srgbClr val="FFFFFF"/>
                  </a:outerShdw>
                </a:effectLst>
                <a:latin typeface="Arial" charset="0"/>
              </a:rPr>
              <a:t>problem. For every primal problem, there is always a corresponding LP problem called the “dual” problem.</a:t>
            </a:r>
            <a:endParaRPr lang="en-US" altLang="en-US" sz="2000" b="1" dirty="0">
              <a:effectLst>
                <a:outerShdw blurRad="38100" dist="38100" dir="2700000" algn="tl">
                  <a:srgbClr val="FFFFFF"/>
                </a:outerShdw>
              </a:effectLst>
              <a:latin typeface="Arial" charset="0"/>
            </a:endParaRPr>
          </a:p>
        </p:txBody>
      </p:sp>
      <p:sp>
        <p:nvSpPr>
          <p:cNvPr id="14" name="TextBox 13"/>
          <p:cNvSpPr txBox="1"/>
          <p:nvPr/>
        </p:nvSpPr>
        <p:spPr>
          <a:xfrm>
            <a:off x="304800" y="3810000"/>
            <a:ext cx="5715000" cy="2554545"/>
          </a:xfrm>
          <a:prstGeom prst="rect">
            <a:avLst/>
          </a:prstGeom>
          <a:noFill/>
        </p:spPr>
        <p:txBody>
          <a:bodyPr wrap="square" rtlCol="0">
            <a:spAutoFit/>
          </a:bodyPr>
          <a:lstStyle/>
          <a:p>
            <a:pPr>
              <a:buFont typeface="Arial" pitchFamily="34" charset="0"/>
              <a:buChar char="•"/>
            </a:pPr>
            <a:r>
              <a:rPr lang="en-US" altLang="en-US" sz="2000" b="1" dirty="0" smtClean="0">
                <a:effectLst>
                  <a:outerShdw blurRad="38100" dist="38100" dir="2700000" algn="tl">
                    <a:srgbClr val="FFFFFF"/>
                  </a:outerShdw>
                </a:effectLst>
                <a:latin typeface="Arial" charset="0"/>
              </a:rPr>
              <a:t>Any one of these can be called “primal”; the other one is “dual”.</a:t>
            </a:r>
          </a:p>
          <a:p>
            <a:pPr>
              <a:buFont typeface="Arial" pitchFamily="34" charset="0"/>
              <a:buChar char="•"/>
            </a:pPr>
            <a:r>
              <a:rPr lang="en-US" altLang="en-US" sz="2000" b="1" dirty="0" smtClean="0">
                <a:effectLst>
                  <a:outerShdw blurRad="38100" dist="38100" dir="2700000" algn="tl">
                    <a:srgbClr val="FFFFFF"/>
                  </a:outerShdw>
                </a:effectLst>
                <a:latin typeface="Arial" charset="0"/>
              </a:rPr>
              <a:t>If  one is  of the size m x n, the other is of the size n x m.</a:t>
            </a:r>
          </a:p>
          <a:p>
            <a:pPr>
              <a:buFont typeface="Arial" pitchFamily="34" charset="0"/>
              <a:buChar char="•"/>
            </a:pPr>
            <a:r>
              <a:rPr lang="en-US" altLang="en-US" sz="2000" b="1" dirty="0" smtClean="0">
                <a:effectLst>
                  <a:outerShdw blurRad="38100" dist="38100" dir="2700000" algn="tl">
                    <a:srgbClr val="FFFFFF"/>
                  </a:outerShdw>
                </a:effectLst>
                <a:latin typeface="Arial" charset="0"/>
              </a:rPr>
              <a:t>If we solve one, we implicitly solve the other.</a:t>
            </a:r>
          </a:p>
          <a:p>
            <a:pPr>
              <a:buFont typeface="Arial" pitchFamily="34" charset="0"/>
              <a:buChar char="•"/>
            </a:pPr>
            <a:r>
              <a:rPr lang="en-US" altLang="en-US" sz="2000" b="1" dirty="0" smtClean="0">
                <a:effectLst>
                  <a:outerShdw blurRad="38100" dist="38100" dir="2700000" algn="tl">
                    <a:srgbClr val="FFFFFF"/>
                  </a:outerShdw>
                </a:effectLst>
                <a:latin typeface="Arial" charset="0"/>
              </a:rPr>
              <a:t>Optimal solutions for both have identical value for the objective function (if an optimal solution exists).</a:t>
            </a:r>
            <a:endParaRPr lang="en-US" altLang="en-US" sz="2000" b="1" dirty="0">
              <a:effectLst>
                <a:outerShdw blurRad="38100" dist="38100" dir="2700000" algn="tl">
                  <a:srgbClr val="FFFFFF"/>
                </a:outerShdw>
              </a:effectLst>
              <a:latin typeface="Arial" charset="0"/>
            </a:endParaRPr>
          </a:p>
        </p:txBody>
      </p:sp>
      <p:grpSp>
        <p:nvGrpSpPr>
          <p:cNvPr id="19" name="Group 18"/>
          <p:cNvGrpSpPr/>
          <p:nvPr/>
        </p:nvGrpSpPr>
        <p:grpSpPr>
          <a:xfrm>
            <a:off x="6096000" y="4343400"/>
            <a:ext cx="2362200" cy="461665"/>
            <a:chOff x="6096000" y="4343400"/>
            <a:chExt cx="2362200" cy="461665"/>
          </a:xfrm>
        </p:grpSpPr>
        <p:cxnSp>
          <p:nvCxnSpPr>
            <p:cNvPr id="16" name="Straight Connector 15"/>
            <p:cNvCxnSpPr/>
            <p:nvPr/>
          </p:nvCxnSpPr>
          <p:spPr bwMode="auto">
            <a:xfrm>
              <a:off x="7391400" y="4572000"/>
              <a:ext cx="1066800"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sp>
          <p:nvSpPr>
            <p:cNvPr id="17" name="TextBox 16"/>
            <p:cNvSpPr txBox="1"/>
            <p:nvPr/>
          </p:nvSpPr>
          <p:spPr>
            <a:xfrm>
              <a:off x="6096000" y="4343400"/>
              <a:ext cx="1295400" cy="461665"/>
            </a:xfrm>
            <a:prstGeom prst="rect">
              <a:avLst/>
            </a:prstGeom>
            <a:noFill/>
          </p:spPr>
          <p:txBody>
            <a:bodyPr wrap="square" rtlCol="0">
              <a:spAutoFit/>
            </a:bodyPr>
            <a:lstStyle/>
            <a:p>
              <a:r>
                <a:rPr lang="en-US" altLang="en-US" b="1" dirty="0" smtClean="0">
                  <a:effectLst>
                    <a:outerShdw blurRad="38100" dist="38100" dir="2700000" algn="tl">
                      <a:srgbClr val="FFFFFF"/>
                    </a:outerShdw>
                  </a:effectLst>
                  <a:latin typeface="Arial" charset="0"/>
                </a:rPr>
                <a:t>optimal</a:t>
              </a:r>
            </a:p>
          </p:txBody>
        </p:sp>
      </p:grpSp>
      <p:grpSp>
        <p:nvGrpSpPr>
          <p:cNvPr id="28" name="Group 27"/>
          <p:cNvGrpSpPr/>
          <p:nvPr/>
        </p:nvGrpSpPr>
        <p:grpSpPr>
          <a:xfrm>
            <a:off x="7010400" y="4572000"/>
            <a:ext cx="990600" cy="990600"/>
            <a:chOff x="7010400" y="4572000"/>
            <a:chExt cx="990600" cy="990600"/>
          </a:xfrm>
        </p:grpSpPr>
        <p:cxnSp>
          <p:nvCxnSpPr>
            <p:cNvPr id="24" name="Straight Arrow Connector 23"/>
            <p:cNvCxnSpPr/>
            <p:nvPr/>
          </p:nvCxnSpPr>
          <p:spPr bwMode="auto">
            <a:xfrm flipV="1">
              <a:off x="8001000" y="4572000"/>
              <a:ext cx="0" cy="990600"/>
            </a:xfrm>
            <a:prstGeom prst="straightConnector1">
              <a:avLst/>
            </a:prstGeom>
            <a:solidFill>
              <a:schemeClr val="accent1"/>
            </a:solidFill>
            <a:ln w="73025" cap="flat" cmpd="sng" algn="ctr">
              <a:solidFill>
                <a:schemeClr val="tx1"/>
              </a:solidFill>
              <a:prstDash val="solid"/>
              <a:round/>
              <a:headEnd type="none" w="med" len="med"/>
              <a:tailEnd type="arrow"/>
            </a:ln>
            <a:effectLst/>
          </p:spPr>
        </p:cxnSp>
        <p:sp>
          <p:nvSpPr>
            <p:cNvPr id="26" name="TextBox 25"/>
            <p:cNvSpPr txBox="1"/>
            <p:nvPr/>
          </p:nvSpPr>
          <p:spPr>
            <a:xfrm>
              <a:off x="7010400" y="5029200"/>
              <a:ext cx="838200" cy="457200"/>
            </a:xfrm>
            <a:prstGeom prst="rect">
              <a:avLst/>
            </a:prstGeom>
            <a:solidFill>
              <a:srgbClr val="FFFF00"/>
            </a:solidFill>
          </p:spPr>
          <p:txBody>
            <a:bodyPr wrap="square" rtlCol="0">
              <a:spAutoFit/>
            </a:bodyPr>
            <a:lstStyle/>
            <a:p>
              <a:r>
                <a:rPr lang="en-US" altLang="en-US" b="1" dirty="0" smtClean="0">
                  <a:effectLst>
                    <a:outerShdw blurRad="38100" dist="38100" dir="2700000" algn="tl">
                      <a:srgbClr val="FFFFFF"/>
                    </a:outerShdw>
                  </a:effectLst>
                  <a:latin typeface="Arial" pitchFamily="34" charset="0"/>
                  <a:cs typeface="Arial" pitchFamily="34" charset="0"/>
                </a:rPr>
                <a:t>Max</a:t>
              </a:r>
              <a:endParaRPr lang="en-US" dirty="0"/>
            </a:p>
          </p:txBody>
        </p:sp>
      </p:grpSp>
      <p:grpSp>
        <p:nvGrpSpPr>
          <p:cNvPr id="29" name="Group 28"/>
          <p:cNvGrpSpPr/>
          <p:nvPr/>
        </p:nvGrpSpPr>
        <p:grpSpPr>
          <a:xfrm>
            <a:off x="7010400" y="3581400"/>
            <a:ext cx="990600" cy="990600"/>
            <a:chOff x="7010400" y="3581400"/>
            <a:chExt cx="990600" cy="990600"/>
          </a:xfrm>
        </p:grpSpPr>
        <p:cxnSp>
          <p:nvCxnSpPr>
            <p:cNvPr id="25" name="Straight Arrow Connector 24"/>
            <p:cNvCxnSpPr/>
            <p:nvPr/>
          </p:nvCxnSpPr>
          <p:spPr bwMode="auto">
            <a:xfrm rot="10800000" flipV="1">
              <a:off x="8001000" y="3581400"/>
              <a:ext cx="0" cy="990600"/>
            </a:xfrm>
            <a:prstGeom prst="straightConnector1">
              <a:avLst/>
            </a:prstGeom>
            <a:solidFill>
              <a:schemeClr val="accent1"/>
            </a:solidFill>
            <a:ln w="73025" cap="flat" cmpd="sng" algn="ctr">
              <a:solidFill>
                <a:schemeClr val="tx1"/>
              </a:solidFill>
              <a:prstDash val="solid"/>
              <a:round/>
              <a:headEnd type="none" w="med" len="med"/>
              <a:tailEnd type="arrow"/>
            </a:ln>
            <a:effectLst/>
          </p:spPr>
        </p:cxnSp>
        <p:sp>
          <p:nvSpPr>
            <p:cNvPr id="27" name="TextBox 26"/>
            <p:cNvSpPr txBox="1"/>
            <p:nvPr/>
          </p:nvSpPr>
          <p:spPr>
            <a:xfrm>
              <a:off x="7010400" y="3733800"/>
              <a:ext cx="838200" cy="457200"/>
            </a:xfrm>
            <a:prstGeom prst="rect">
              <a:avLst/>
            </a:prstGeom>
            <a:solidFill>
              <a:srgbClr val="FFFF00"/>
            </a:solidFill>
          </p:spPr>
          <p:txBody>
            <a:bodyPr wrap="square" rtlCol="0">
              <a:spAutoFit/>
            </a:bodyPr>
            <a:lstStyle/>
            <a:p>
              <a:r>
                <a:rPr lang="en-US" altLang="en-US" b="1" dirty="0" smtClean="0">
                  <a:effectLst>
                    <a:outerShdw blurRad="38100" dist="38100" dir="2700000" algn="tl">
                      <a:srgbClr val="FFFFFF"/>
                    </a:outerShdw>
                  </a:effectLst>
                  <a:latin typeface="Arial" pitchFamily="34" charset="0"/>
                  <a:cs typeface="Arial" pitchFamily="34" charset="0"/>
                </a:rPr>
                <a:t>Min</a:t>
              </a:r>
              <a:endParaRPr lang="en-US" dirty="0"/>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LP: Sensitivity Analysis</a:t>
            </a:r>
            <a:endParaRPr lang="en-US" dirty="0"/>
          </a:p>
        </p:txBody>
      </p:sp>
      <p:sp>
        <p:nvSpPr>
          <p:cNvPr id="5" name="Slide Number Placeholder 4"/>
          <p:cNvSpPr>
            <a:spLocks noGrp="1"/>
          </p:cNvSpPr>
          <p:nvPr>
            <p:ph type="sldNum" sz="quarter" idx="11"/>
          </p:nvPr>
        </p:nvSpPr>
        <p:spPr/>
        <p:txBody>
          <a:bodyPr/>
          <a:lstStyle/>
          <a:p>
            <a:fld id="{888837BE-EF37-416A-A6F4-6673181D1C09}" type="slidenum">
              <a:rPr lang="en-US" smtClean="0"/>
              <a:pPr/>
              <a:t>4</a:t>
            </a:fld>
            <a:endParaRPr lang="en-US" dirty="0"/>
          </a:p>
        </p:txBody>
      </p:sp>
      <p:sp>
        <p:nvSpPr>
          <p:cNvPr id="8" name="TextBox 7"/>
          <p:cNvSpPr txBox="1"/>
          <p:nvPr/>
        </p:nvSpPr>
        <p:spPr>
          <a:xfrm>
            <a:off x="228600" y="838201"/>
            <a:ext cx="5105400" cy="1015663"/>
          </a:xfrm>
          <a:prstGeom prst="rect">
            <a:avLst/>
          </a:prstGeom>
          <a:noFill/>
        </p:spPr>
        <p:txBody>
          <a:bodyPr wrap="square" rtlCol="0">
            <a:spAutoFit/>
          </a:bodyPr>
          <a:lstStyle/>
          <a:p>
            <a:r>
              <a:rPr lang="en-US" altLang="en-US" sz="2000" b="1" dirty="0" smtClean="0">
                <a:effectLst>
                  <a:outerShdw blurRad="38100" dist="38100" dir="2700000" algn="tl">
                    <a:srgbClr val="FFFFFF"/>
                  </a:outerShdw>
                </a:effectLst>
                <a:latin typeface="Arial" pitchFamily="34" charset="0"/>
                <a:cs typeface="Arial" pitchFamily="34" charset="0"/>
              </a:rPr>
              <a:t>Consider a simple two product example with three resource constraints. The feasible region is shown. </a:t>
            </a:r>
            <a:endParaRPr lang="en-US" sz="2000" dirty="0"/>
          </a:p>
        </p:txBody>
      </p:sp>
      <p:pic>
        <p:nvPicPr>
          <p:cNvPr id="1026" name="Picture 2"/>
          <p:cNvPicPr>
            <a:picLocks noChangeAspect="1" noChangeArrowheads="1"/>
          </p:cNvPicPr>
          <p:nvPr/>
        </p:nvPicPr>
        <p:blipFill>
          <a:blip r:embed="rId2" cstate="print"/>
          <a:srcRect/>
          <a:stretch>
            <a:fillRect/>
          </a:stretch>
        </p:blipFill>
        <p:spPr bwMode="auto">
          <a:xfrm>
            <a:off x="5257800" y="914400"/>
            <a:ext cx="3162300" cy="2879109"/>
          </a:xfrm>
          <a:prstGeom prst="rect">
            <a:avLst/>
          </a:prstGeom>
          <a:noFill/>
          <a:ln w="9525">
            <a:noFill/>
            <a:miter lim="800000"/>
            <a:headEnd/>
            <a:tailEnd/>
          </a:ln>
        </p:spPr>
      </p:pic>
      <p:graphicFrame>
        <p:nvGraphicFramePr>
          <p:cNvPr id="9" name="Table 8"/>
          <p:cNvGraphicFramePr>
            <a:graphicFrameLocks noGrp="1"/>
          </p:cNvGraphicFramePr>
          <p:nvPr/>
        </p:nvGraphicFramePr>
        <p:xfrm>
          <a:off x="381000" y="1905000"/>
          <a:ext cx="3505200" cy="1854200"/>
        </p:xfrm>
        <a:graphic>
          <a:graphicData uri="http://schemas.openxmlformats.org/drawingml/2006/table">
            <a:tbl>
              <a:tblPr firstRow="1" bandRow="1">
                <a:tableStyleId>{5940675A-B579-460E-94D1-54222C63F5DA}</a:tableStyleId>
              </a:tblPr>
              <a:tblGrid>
                <a:gridCol w="1221089"/>
                <a:gridCol w="687689"/>
                <a:gridCol w="137538"/>
                <a:gridCol w="618920"/>
                <a:gridCol w="206307"/>
                <a:gridCol w="633657"/>
              </a:tblGrid>
              <a:tr h="370840">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Maximize</a:t>
                      </a:r>
                    </a:p>
                  </a:txBody>
                  <a:tcPr marL="18288" marR="18288" marT="18288" marB="18288">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15x</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p>
                  </a:txBody>
                  <a:tcPr marL="18288" marR="18288" marT="18288" marB="18288">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10x</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p>
                  </a:txBody>
                  <a:tcPr marL="18288" marR="18288" marT="18288" marB="18288">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Z </a:t>
                      </a:r>
                      <a:endParaRPr lang="en-US" altLang="en-US" sz="2000" b="1" kern="1200" baseline="0" dirty="0" smtClean="0">
                        <a:solidFill>
                          <a:srgbClr val="FF0000"/>
                        </a:solidFill>
                        <a:effectLst>
                          <a:outerShdw blurRad="38100" dist="38100" dir="2700000" algn="tl">
                            <a:srgbClr val="FFFFFF"/>
                          </a:outerShdw>
                        </a:effectLst>
                        <a:latin typeface="Arial" pitchFamily="34" charset="0"/>
                        <a:ea typeface="Verdana" pitchFamily="34" charset="0"/>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r"/>
                      <a:endPar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2x</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p>
                  </a:txBody>
                  <a:tcPr marL="18288" marR="18288" marT="18288" marB="18288">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sym typeface="Symbol"/>
                        </a:rPr>
                        <a:t>≤</a:t>
                      </a: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800</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3x</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sym typeface="Symbol"/>
                        </a:rPr>
                        <a:t>≤</a:t>
                      </a: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900</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sym typeface="Symbol"/>
                        </a:rPr>
                        <a:t>≤</a:t>
                      </a: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250</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5">
                  <a:txBody>
                    <a:bodyPr/>
                    <a:lstStyle/>
                    <a:p>
                      <a:pPr algn="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 ≥ 0,  x</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  ≥ 0</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altLang="en-US" sz="20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altLang="en-US" sz="20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en-US" sz="20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r"/>
                      <a:endParaRPr lang="en-US" altLang="en-US" sz="2000" b="1" kern="12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0" name="TextBox 9"/>
          <p:cNvSpPr txBox="1"/>
          <p:nvPr/>
        </p:nvSpPr>
        <p:spPr>
          <a:xfrm>
            <a:off x="304800" y="3886200"/>
            <a:ext cx="3810000" cy="1015663"/>
          </a:xfrm>
          <a:prstGeom prst="rect">
            <a:avLst/>
          </a:prstGeom>
          <a:noFill/>
        </p:spPr>
        <p:txBody>
          <a:bodyPr wrap="square" rtlCol="0">
            <a:spAutoFit/>
          </a:bodyPr>
          <a:lstStyle/>
          <a:p>
            <a:r>
              <a:rPr lang="en-US" altLang="en-US" sz="2000" b="1" dirty="0" smtClean="0">
                <a:effectLst>
                  <a:outerShdw blurRad="38100" dist="38100" dir="2700000" algn="tl">
                    <a:srgbClr val="FFFFFF"/>
                  </a:outerShdw>
                </a:effectLst>
                <a:latin typeface="Arial" pitchFamily="34" charset="0"/>
                <a:cs typeface="Arial" pitchFamily="34" charset="0"/>
              </a:rPr>
              <a:t>We now add slack variables to each constraint to convert these in equations.</a:t>
            </a:r>
            <a:endParaRPr lang="en-US" sz="2000" dirty="0"/>
          </a:p>
        </p:txBody>
      </p:sp>
      <p:graphicFrame>
        <p:nvGraphicFramePr>
          <p:cNvPr id="11" name="Table 10"/>
          <p:cNvGraphicFramePr>
            <a:graphicFrameLocks noGrp="1"/>
          </p:cNvGraphicFramePr>
          <p:nvPr/>
        </p:nvGraphicFramePr>
        <p:xfrm>
          <a:off x="3962400" y="4038600"/>
          <a:ext cx="4828305" cy="1483360"/>
        </p:xfrm>
        <a:graphic>
          <a:graphicData uri="http://schemas.openxmlformats.org/drawingml/2006/table">
            <a:tbl>
              <a:tblPr firstRow="1" bandRow="1">
                <a:tableStyleId>{5940675A-B579-460E-94D1-54222C63F5DA}</a:tableStyleId>
              </a:tblPr>
              <a:tblGrid>
                <a:gridCol w="548640"/>
                <a:gridCol w="274320"/>
                <a:gridCol w="182880"/>
                <a:gridCol w="640080"/>
                <a:gridCol w="182880"/>
                <a:gridCol w="640080"/>
                <a:gridCol w="182880"/>
                <a:gridCol w="370308"/>
                <a:gridCol w="182880"/>
                <a:gridCol w="308590"/>
                <a:gridCol w="182880"/>
                <a:gridCol w="308927"/>
                <a:gridCol w="274320"/>
                <a:gridCol w="548640"/>
              </a:tblGrid>
              <a:tr h="370840">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Max</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Z </a:t>
                      </a:r>
                      <a:endParaRPr lang="en-US" altLang="en-US" sz="2000" b="1" kern="1200" baseline="0" dirty="0" smtClean="0">
                        <a:solidFill>
                          <a:srgbClr val="FF0000"/>
                        </a:solidFill>
                        <a:effectLst>
                          <a:outerShdw blurRad="38100" dist="38100" dir="2700000" algn="tl">
                            <a:srgbClr val="FFFFFF"/>
                          </a:outerShdw>
                        </a:effectLst>
                        <a:latin typeface="Arial" pitchFamily="34" charset="0"/>
                        <a:ea typeface="Verdana" pitchFamily="34" charset="0"/>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latinLnBrk="0" hangingPunct="1"/>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15x</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10x</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 </a:t>
                      </a:r>
                      <a:endParaRPr lang="en-US" altLang="en-US" sz="2000" b="1" kern="1200" baseline="0" dirty="0" smtClean="0">
                        <a:solidFill>
                          <a:srgbClr val="FF0000"/>
                        </a:solidFill>
                        <a:effectLst>
                          <a:outerShdw blurRad="38100" dist="38100" dir="2700000" algn="tl">
                            <a:srgbClr val="FFFFFF"/>
                          </a:outerShdw>
                        </a:effectLst>
                        <a:latin typeface="Arial" pitchFamily="34" charset="0"/>
                        <a:ea typeface="Verdana" pitchFamily="34" charset="0"/>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r"/>
                      <a:endPar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2x</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S</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800</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3x</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S</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900</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r"/>
                      <a:endPar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S</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3</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250</a:t>
                      </a:r>
                    </a:p>
                  </a:txBody>
                  <a:tcPr marL="18288" marR="18288" marT="18288" marB="1828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2" name="AutoShape 15"/>
          <p:cNvSpPr>
            <a:spLocks noChangeArrowheads="1"/>
          </p:cNvSpPr>
          <p:nvPr/>
        </p:nvSpPr>
        <p:spPr bwMode="blackWhite">
          <a:xfrm>
            <a:off x="228600" y="152400"/>
            <a:ext cx="4419600" cy="578882"/>
          </a:xfrm>
          <a:prstGeom prst="roundRect">
            <a:avLst>
              <a:gd name="adj" fmla="val 16667"/>
            </a:avLst>
          </a:prstGeom>
          <a:gradFill>
            <a:gsLst>
              <a:gs pos="0">
                <a:srgbClr val="FF99FF"/>
              </a:gs>
              <a:gs pos="0">
                <a:srgbClr val="FF99FF"/>
              </a:gs>
              <a:gs pos="0">
                <a:srgbClr val="FF00FF"/>
              </a:gs>
              <a:gs pos="100000">
                <a:srgbClr val="FF00FF"/>
              </a:gs>
              <a:gs pos="0">
                <a:srgbClr val="FF00FF"/>
              </a:gs>
              <a:gs pos="0">
                <a:srgbClr val="FF5050"/>
              </a:gs>
              <a:gs pos="0">
                <a:srgbClr val="00CCFF"/>
              </a:gs>
              <a:gs pos="50000">
                <a:srgbClr val="CCECFF"/>
              </a:gs>
              <a:gs pos="100000">
                <a:srgbClr val="CCECFF">
                  <a:gamma/>
                  <a:shade val="84706"/>
                  <a:invGamma/>
                </a:srgbClr>
              </a:gs>
            </a:gsLst>
            <a:lin ang="12000000" scaled="0"/>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r>
              <a:rPr lang="en-US" sz="2800" b="1" dirty="0" smtClean="0">
                <a:solidFill>
                  <a:schemeClr val="tx2"/>
                </a:solidFill>
                <a:effectLst>
                  <a:outerShdw blurRad="38100" dist="38100" dir="2700000" algn="tl">
                    <a:srgbClr val="FFFFFF"/>
                  </a:outerShdw>
                </a:effectLst>
                <a:latin typeface="Verdana" pitchFamily="34" charset="0"/>
              </a:rPr>
              <a:t>The Simplex Method</a:t>
            </a:r>
          </a:p>
        </p:txBody>
      </p:sp>
      <p:sp>
        <p:nvSpPr>
          <p:cNvPr id="13" name="Text Box 5"/>
          <p:cNvSpPr txBox="1">
            <a:spLocks noChangeArrowheads="1"/>
          </p:cNvSpPr>
          <p:nvPr/>
        </p:nvSpPr>
        <p:spPr bwMode="auto">
          <a:xfrm>
            <a:off x="228600" y="5688449"/>
            <a:ext cx="4724400" cy="400110"/>
          </a:xfrm>
          <a:prstGeom prst="rect">
            <a:avLst/>
          </a:prstGeom>
          <a:noFill/>
          <a:ln w="25400" cmpd="dbl">
            <a:noFill/>
            <a:miter lim="800000"/>
            <a:headEnd/>
            <a:tailEnd/>
          </a:ln>
          <a:effectLst/>
        </p:spPr>
        <p:txBody>
          <a:bodyPr wrap="square" anchor="ctr">
            <a:spAutoFit/>
          </a:bodyPr>
          <a:lstStyle/>
          <a:p>
            <a:pPr algn="r" eaLnBrk="0" hangingPunct="0"/>
            <a:endParaRPr lang="en-US" altLang="en-US" sz="2000" b="1"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endParaRPr>
          </a:p>
        </p:txBody>
      </p:sp>
      <p:sp>
        <p:nvSpPr>
          <p:cNvPr id="15" name="Text Box 5"/>
          <p:cNvSpPr txBox="1">
            <a:spLocks noChangeArrowheads="1"/>
          </p:cNvSpPr>
          <p:nvPr/>
        </p:nvSpPr>
        <p:spPr bwMode="auto">
          <a:xfrm>
            <a:off x="228600" y="5092126"/>
            <a:ext cx="5181600" cy="1015663"/>
          </a:xfrm>
          <a:prstGeom prst="rect">
            <a:avLst/>
          </a:prstGeom>
          <a:noFill/>
          <a:ln w="25400" cmpd="dbl">
            <a:noFill/>
            <a:miter lim="800000"/>
            <a:headEnd/>
            <a:tailEnd/>
          </a:ln>
          <a:effectLst/>
        </p:spPr>
        <p:txBody>
          <a:bodyPr wrap="square" anchor="ctr">
            <a:spAutoFit/>
          </a:bodyPr>
          <a:lstStyle/>
          <a:p>
            <a:pPr algn="r" eaLnBrk="0" hangingPunct="0"/>
            <a:r>
              <a:rPr lang="en-US" altLang="en-US" sz="2000" b="1" dirty="0" smtClean="0">
                <a:effectLst>
                  <a:outerShdw blurRad="38100" dist="38100" dir="2700000" algn="tl">
                    <a:srgbClr val="FFFFFF"/>
                  </a:outerShdw>
                </a:effectLst>
                <a:latin typeface="Verdana" pitchFamily="34" charset="0"/>
                <a:ea typeface="Verdana" pitchFamily="34" charset="0"/>
                <a:cs typeface="Verdana" pitchFamily="34" charset="0"/>
              </a:rPr>
              <a:t>Primal - dual</a:t>
            </a:r>
          </a:p>
          <a:p>
            <a:pPr algn="r" eaLnBrk="0" hangingPunct="0"/>
            <a:r>
              <a:rPr lang="en-US" altLang="en-US" sz="2000" b="1" dirty="0" smtClean="0">
                <a:effectLst>
                  <a:outerShdw blurRad="38100" dist="38100" dir="2700000" algn="tl">
                    <a:srgbClr val="FFFFFF"/>
                  </a:outerShdw>
                </a:effectLst>
                <a:latin typeface="Verdana" pitchFamily="34" charset="0"/>
                <a:ea typeface="Verdana" pitchFamily="34" charset="0"/>
                <a:cs typeface="Verdana" pitchFamily="34" charset="0"/>
              </a:rPr>
              <a:t>Maximize 15 x</a:t>
            </a:r>
            <a:r>
              <a:rPr lang="en-US" altLang="en-US" sz="2000" b="1" baseline="-25000" dirty="0" smtClean="0">
                <a:effectLst>
                  <a:outerShdw blurRad="38100" dist="38100" dir="2700000" algn="tl">
                    <a:srgbClr val="FFFFFF"/>
                  </a:outerShdw>
                </a:effectLst>
                <a:latin typeface="Verdana" pitchFamily="34" charset="0"/>
                <a:ea typeface="Verdana" pitchFamily="34" charset="0"/>
                <a:cs typeface="Verdana" pitchFamily="34" charset="0"/>
              </a:rPr>
              <a:t>1</a:t>
            </a:r>
            <a:r>
              <a:rPr lang="en-US" altLang="en-US" sz="2000" b="1" dirty="0" smtClean="0">
                <a:effectLst>
                  <a:outerShdw blurRad="38100" dist="38100" dir="2700000" algn="tl">
                    <a:srgbClr val="FFFFFF"/>
                  </a:outerShdw>
                </a:effectLst>
                <a:latin typeface="Verdana" pitchFamily="34" charset="0"/>
                <a:ea typeface="Verdana" pitchFamily="34" charset="0"/>
                <a:cs typeface="Verdana" pitchFamily="34" charset="0"/>
              </a:rPr>
              <a:t> + 10 x</a:t>
            </a:r>
            <a:r>
              <a:rPr lang="en-US" altLang="en-US" sz="2000" b="1" baseline="-25000" dirty="0" smtClean="0">
                <a:effectLst>
                  <a:outerShdw blurRad="38100" dist="38100" dir="2700000" algn="tl">
                    <a:srgbClr val="FFFFFF"/>
                  </a:outerShdw>
                </a:effectLst>
                <a:latin typeface="Verdana" pitchFamily="34" charset="0"/>
                <a:ea typeface="Verdana" pitchFamily="34" charset="0"/>
                <a:cs typeface="Verdana" pitchFamily="34" charset="0"/>
              </a:rPr>
              <a:t>2</a:t>
            </a:r>
          </a:p>
          <a:p>
            <a:pPr algn="r" eaLnBrk="0" hangingPunct="0"/>
            <a:r>
              <a:rPr lang="en-US" altLang="en-US" sz="2000" b="1" dirty="0" smtClean="0">
                <a:effectLst>
                  <a:outerShdw blurRad="38100" dist="38100" dir="2700000" algn="tl">
                    <a:srgbClr val="FFFFFF"/>
                  </a:outerShdw>
                </a:effectLst>
                <a:latin typeface="Verdana" pitchFamily="34" charset="0"/>
                <a:ea typeface="Verdana" pitchFamily="34" charset="0"/>
                <a:cs typeface="Verdana" pitchFamily="34" charset="0"/>
              </a:rPr>
              <a:t>Minimize 800 y</a:t>
            </a:r>
            <a:r>
              <a:rPr lang="en-US" altLang="en-US" sz="2000" b="1" baseline="-25000" dirty="0" smtClean="0">
                <a:effectLst>
                  <a:outerShdw blurRad="38100" dist="38100" dir="2700000" algn="tl">
                    <a:srgbClr val="FFFFFF"/>
                  </a:outerShdw>
                </a:effectLst>
                <a:latin typeface="Verdana" pitchFamily="34" charset="0"/>
                <a:ea typeface="Verdana" pitchFamily="34" charset="0"/>
                <a:cs typeface="Verdana" pitchFamily="34" charset="0"/>
              </a:rPr>
              <a:t>1</a:t>
            </a:r>
            <a:r>
              <a:rPr lang="en-US" altLang="en-US" sz="2000" b="1" dirty="0" smtClean="0">
                <a:effectLst>
                  <a:outerShdw blurRad="38100" dist="38100" dir="2700000" algn="tl">
                    <a:srgbClr val="FFFFFF"/>
                  </a:outerShdw>
                </a:effectLst>
                <a:latin typeface="Verdana" pitchFamily="34" charset="0"/>
                <a:ea typeface="Verdana" pitchFamily="34" charset="0"/>
                <a:cs typeface="Verdana" pitchFamily="34" charset="0"/>
              </a:rPr>
              <a:t> + 900 y</a:t>
            </a:r>
            <a:r>
              <a:rPr lang="en-US" altLang="en-US" sz="2000" b="1" baseline="-25000" dirty="0" smtClean="0">
                <a:effectLst>
                  <a:outerShdw blurRad="38100" dist="38100" dir="2700000" algn="tl">
                    <a:srgbClr val="FFFFFF"/>
                  </a:outerShdw>
                </a:effectLst>
                <a:latin typeface="Verdana" pitchFamily="34" charset="0"/>
                <a:ea typeface="Verdana" pitchFamily="34" charset="0"/>
                <a:cs typeface="Verdana" pitchFamily="34" charset="0"/>
              </a:rPr>
              <a:t>2 </a:t>
            </a:r>
            <a:r>
              <a:rPr lang="en-US" altLang="en-US" sz="2000" b="1" dirty="0" smtClean="0">
                <a:effectLst>
                  <a:outerShdw blurRad="38100" dist="38100" dir="2700000" algn="tl">
                    <a:srgbClr val="FFFFFF"/>
                  </a:outerShdw>
                </a:effectLst>
                <a:latin typeface="Verdana" pitchFamily="34" charset="0"/>
                <a:ea typeface="Verdana" pitchFamily="34" charset="0"/>
                <a:cs typeface="Verdana" pitchFamily="34" charset="0"/>
              </a:rPr>
              <a:t>+ 250 y</a:t>
            </a:r>
            <a:r>
              <a:rPr lang="en-US" altLang="en-US" sz="2000" b="1" baseline="-25000" dirty="0" smtClean="0">
                <a:effectLst>
                  <a:outerShdw blurRad="38100" dist="38100" dir="2700000" algn="tl">
                    <a:srgbClr val="FFFFFF"/>
                  </a:outerShdw>
                </a:effectLst>
                <a:latin typeface="Verdana" pitchFamily="34" charset="0"/>
                <a:ea typeface="Verdana" pitchFamily="34" charset="0"/>
                <a:cs typeface="Verdana" pitchFamily="34" charset="0"/>
              </a:rPr>
              <a:t>3</a:t>
            </a:r>
            <a:endParaRPr lang="en-US" altLang="en-US" sz="2000" b="1"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LP: Sensitivity Analysis</a:t>
            </a:r>
            <a:endParaRPr lang="en-US" dirty="0"/>
          </a:p>
        </p:txBody>
      </p:sp>
      <p:sp>
        <p:nvSpPr>
          <p:cNvPr id="5" name="Slide Number Placeholder 4"/>
          <p:cNvSpPr>
            <a:spLocks noGrp="1"/>
          </p:cNvSpPr>
          <p:nvPr>
            <p:ph type="sldNum" sz="quarter" idx="11"/>
          </p:nvPr>
        </p:nvSpPr>
        <p:spPr/>
        <p:txBody>
          <a:bodyPr/>
          <a:lstStyle/>
          <a:p>
            <a:fld id="{888837BE-EF37-416A-A6F4-6673181D1C09}" type="slidenum">
              <a:rPr lang="en-US" smtClean="0"/>
              <a:pPr/>
              <a:t>5</a:t>
            </a:fld>
            <a:endParaRPr lang="en-US" dirty="0"/>
          </a:p>
        </p:txBody>
      </p:sp>
      <p:sp>
        <p:nvSpPr>
          <p:cNvPr id="8" name="TextBox 7"/>
          <p:cNvSpPr txBox="1"/>
          <p:nvPr/>
        </p:nvSpPr>
        <p:spPr>
          <a:xfrm>
            <a:off x="304800" y="762000"/>
            <a:ext cx="5943600" cy="400110"/>
          </a:xfrm>
          <a:prstGeom prst="rect">
            <a:avLst/>
          </a:prstGeom>
          <a:noFill/>
        </p:spPr>
        <p:txBody>
          <a:bodyPr wrap="square" rtlCol="0">
            <a:spAutoFit/>
          </a:bodyPr>
          <a:lstStyle/>
          <a:p>
            <a:r>
              <a:rPr lang="en-US" altLang="en-US" sz="2000" b="1" dirty="0" smtClean="0">
                <a:effectLst>
                  <a:outerShdw blurRad="38100" dist="38100" dir="2700000" algn="tl">
                    <a:srgbClr val="FFFFFF"/>
                  </a:outerShdw>
                </a:effectLst>
                <a:latin typeface="Arial" pitchFamily="34" charset="0"/>
                <a:cs typeface="Arial" pitchFamily="34" charset="0"/>
              </a:rPr>
              <a:t>Start with the tableau for </a:t>
            </a:r>
            <a:r>
              <a:rPr lang="en-US" altLang="en-US" sz="2000" b="1" dirty="0">
                <a:effectLst>
                  <a:outerShdw blurRad="38100" dist="38100" dir="2700000" algn="tl">
                    <a:srgbClr val="FFFFFF"/>
                  </a:outerShdw>
                </a:effectLst>
                <a:latin typeface="Calibri" pitchFamily="34" charset="0"/>
                <a:ea typeface="Verdana" pitchFamily="34" charset="0"/>
                <a:cs typeface="Calibri" pitchFamily="34" charset="0"/>
              </a:rPr>
              <a:t>Maximize 15 x</a:t>
            </a:r>
            <a:r>
              <a:rPr lang="en-US" altLang="en-US" sz="2000" b="1" baseline="-25000" dirty="0">
                <a:effectLst>
                  <a:outerShdw blurRad="38100" dist="38100" dir="2700000" algn="tl">
                    <a:srgbClr val="FFFFFF"/>
                  </a:outerShdw>
                </a:effectLst>
                <a:latin typeface="Calibri" pitchFamily="34" charset="0"/>
                <a:ea typeface="Verdana" pitchFamily="34" charset="0"/>
                <a:cs typeface="Calibri" pitchFamily="34" charset="0"/>
              </a:rPr>
              <a:t>1</a:t>
            </a:r>
            <a:r>
              <a:rPr lang="en-US" altLang="en-US" sz="2000" b="1" dirty="0">
                <a:effectLst>
                  <a:outerShdw blurRad="38100" dist="38100" dir="2700000" algn="tl">
                    <a:srgbClr val="FFFFFF"/>
                  </a:outerShdw>
                </a:effectLst>
                <a:latin typeface="Calibri" pitchFamily="34" charset="0"/>
                <a:ea typeface="Verdana" pitchFamily="34" charset="0"/>
                <a:cs typeface="Calibri" pitchFamily="34" charset="0"/>
              </a:rPr>
              <a:t> + 10 </a:t>
            </a:r>
            <a:r>
              <a:rPr lang="en-US" altLang="en-US" sz="2000" b="1" dirty="0" smtClean="0">
                <a:effectLst>
                  <a:outerShdw blurRad="38100" dist="38100" dir="2700000" algn="tl">
                    <a:srgbClr val="FFFFFF"/>
                  </a:outerShdw>
                </a:effectLst>
                <a:latin typeface="Calibri" pitchFamily="34" charset="0"/>
                <a:ea typeface="Verdana" pitchFamily="34" charset="0"/>
                <a:cs typeface="Calibri" pitchFamily="34" charset="0"/>
              </a:rPr>
              <a:t>x</a:t>
            </a:r>
            <a:r>
              <a:rPr lang="en-US" altLang="en-US" sz="2000" b="1" baseline="-25000" dirty="0" smtClean="0">
                <a:effectLst>
                  <a:outerShdw blurRad="38100" dist="38100" dir="2700000" algn="tl">
                    <a:srgbClr val="FFFFFF"/>
                  </a:outerShdw>
                </a:effectLst>
                <a:latin typeface="Calibri" pitchFamily="34" charset="0"/>
                <a:ea typeface="Verdana" pitchFamily="34" charset="0"/>
                <a:cs typeface="Calibri" pitchFamily="34" charset="0"/>
              </a:rPr>
              <a:t>2</a:t>
            </a:r>
            <a:endParaRPr lang="en-US" altLang="en-US" sz="2000" b="1" baseline="-25000" dirty="0">
              <a:effectLst>
                <a:outerShdw blurRad="38100" dist="38100" dir="2700000" algn="tl">
                  <a:srgbClr val="FFFFFF"/>
                </a:outerShdw>
              </a:effectLst>
              <a:latin typeface="Calibri" pitchFamily="34" charset="0"/>
              <a:ea typeface="Verdana" pitchFamily="34" charset="0"/>
              <a:cs typeface="Calibri" pitchFamily="34" charset="0"/>
            </a:endParaRPr>
          </a:p>
        </p:txBody>
      </p:sp>
      <p:pic>
        <p:nvPicPr>
          <p:cNvPr id="1026" name="Picture 2"/>
          <p:cNvPicPr>
            <a:picLocks noChangeAspect="1" noChangeArrowheads="1"/>
          </p:cNvPicPr>
          <p:nvPr/>
        </p:nvPicPr>
        <p:blipFill>
          <a:blip r:embed="rId3" cstate="print"/>
          <a:srcRect/>
          <a:stretch>
            <a:fillRect/>
          </a:stretch>
        </p:blipFill>
        <p:spPr bwMode="auto">
          <a:xfrm>
            <a:off x="6324600" y="228600"/>
            <a:ext cx="2552700" cy="2324100"/>
          </a:xfrm>
          <a:prstGeom prst="rect">
            <a:avLst/>
          </a:prstGeom>
          <a:noFill/>
          <a:ln w="9525">
            <a:noFill/>
            <a:miter lim="800000"/>
            <a:headEnd/>
            <a:tailEnd/>
          </a:ln>
        </p:spPr>
      </p:pic>
      <p:graphicFrame>
        <p:nvGraphicFramePr>
          <p:cNvPr id="11" name="Table 10"/>
          <p:cNvGraphicFramePr>
            <a:graphicFrameLocks noGrp="1"/>
          </p:cNvGraphicFramePr>
          <p:nvPr/>
        </p:nvGraphicFramePr>
        <p:xfrm>
          <a:off x="304800" y="1219200"/>
          <a:ext cx="3162121" cy="1590040"/>
        </p:xfrm>
        <a:graphic>
          <a:graphicData uri="http://schemas.openxmlformats.org/drawingml/2006/table">
            <a:tbl>
              <a:tblPr firstRow="1" bandRow="1">
                <a:tableStyleId>{5940675A-B579-460E-94D1-54222C63F5DA}</a:tableStyleId>
              </a:tblPr>
              <a:tblGrid>
                <a:gridCol w="242422"/>
                <a:gridCol w="404037"/>
                <a:gridCol w="404037"/>
                <a:gridCol w="92504"/>
                <a:gridCol w="402973"/>
                <a:gridCol w="404037"/>
                <a:gridCol w="404037"/>
                <a:gridCol w="808074"/>
              </a:tblGrid>
              <a:tr h="370840">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Z</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6">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en-US" sz="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S</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S</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S</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3</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Verdana" pitchFamily="34" charset="0"/>
                        <a:cs typeface="Arial" pitchFamily="34" charset="0"/>
                      </a:endParaRP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74320">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-15</a:t>
                      </a:r>
                      <a:endPar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-10</a:t>
                      </a:r>
                      <a:endPar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 </a:t>
                      </a:r>
                      <a:endParaRPr lang="en-US" altLang="en-US" sz="1800" b="1" kern="1200" baseline="0" dirty="0" smtClean="0">
                        <a:solidFill>
                          <a:srgbClr val="FF0000"/>
                        </a:solidFill>
                        <a:effectLst>
                          <a:outerShdw blurRad="38100" dist="38100" dir="2700000" algn="tl">
                            <a:srgbClr val="FFFFFF"/>
                          </a:outerShdw>
                        </a:effectLst>
                        <a:latin typeface="Arial" pitchFamily="34" charset="0"/>
                        <a:ea typeface="Verdana" pitchFamily="34" charset="0"/>
                        <a:cs typeface="Arial" pitchFamily="34" charset="0"/>
                      </a:endParaRP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91440">
                <a:tc gridSpan="3">
                  <a:txBody>
                    <a:bodyPr/>
                    <a:lstStyle/>
                    <a:p>
                      <a:pPr marL="0" algn="r" defTabSz="914400" rtl="0" eaLnBrk="1" latinLnBrk="0" hangingPunct="1"/>
                      <a:endParaRPr lang="en-US" altLang="en-US" sz="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r"/>
                      <a:endParaRPr lang="en-US" altLang="en-US" sz="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altLang="en-US" sz="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US"/>
                    </a:p>
                  </a:txBody>
                  <a:tcPr/>
                </a:tc>
                <a:tc gridSpan="4">
                  <a:txBody>
                    <a:bodyPr/>
                    <a:lstStyle/>
                    <a:p>
                      <a:pPr algn="r"/>
                      <a:endParaRPr lang="en-US" altLang="en-US" sz="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r"/>
                      <a:endParaRPr lang="en-US" altLang="en-US" sz="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r"/>
                      <a:endParaRPr lang="en-US" altLang="en-US" sz="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r"/>
                      <a:endParaRPr lang="en-US" altLang="en-US" sz="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74320">
                <a:tc>
                  <a:txBody>
                    <a:bodyPr/>
                    <a:lstStyle/>
                    <a:p>
                      <a:pPr marL="0" algn="r" defTabSz="914400" rtl="0" eaLnBrk="1" latinLnBrk="0" hangingPunct="1"/>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endPar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r"/>
                      <a:endPar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endPar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800</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274320">
                <a:tc>
                  <a:txBody>
                    <a:bodyPr/>
                    <a:lstStyle/>
                    <a:p>
                      <a:pPr marL="0" algn="r" defTabSz="914400" rtl="0" eaLnBrk="1" latinLnBrk="0" hangingPunct="1"/>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3</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endPar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900</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274320">
                <a:tc>
                  <a:txBody>
                    <a:bodyPr/>
                    <a:lstStyle/>
                    <a:p>
                      <a:pPr marL="0" algn="r" defTabSz="914400" rtl="0" eaLnBrk="1" latinLnBrk="0" hangingPunct="1"/>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endPar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250</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bl>
          </a:graphicData>
        </a:graphic>
      </p:graphicFrame>
      <p:sp>
        <p:nvSpPr>
          <p:cNvPr id="12" name="TextBox 11"/>
          <p:cNvSpPr txBox="1"/>
          <p:nvPr/>
        </p:nvSpPr>
        <p:spPr>
          <a:xfrm>
            <a:off x="3505200" y="2873514"/>
            <a:ext cx="5334000" cy="707886"/>
          </a:xfrm>
          <a:prstGeom prst="rect">
            <a:avLst/>
          </a:prstGeom>
          <a:noFill/>
        </p:spPr>
        <p:txBody>
          <a:bodyPr wrap="square" rtlCol="0">
            <a:spAutoFit/>
          </a:bodyPr>
          <a:lstStyle/>
          <a:p>
            <a:r>
              <a:rPr lang="en-US" altLang="en-US" sz="2000" b="1" dirty="0" smtClean="0">
                <a:effectLst>
                  <a:outerShdw blurRad="38100" dist="38100" dir="2700000" algn="tl">
                    <a:srgbClr val="FFFFFF"/>
                  </a:outerShdw>
                </a:effectLst>
                <a:latin typeface="Arial" pitchFamily="34" charset="0"/>
                <a:cs typeface="Arial" pitchFamily="34" charset="0"/>
              </a:rPr>
              <a:t>After many iterations (moving from one corner to the next) we get the final answer.</a:t>
            </a:r>
            <a:endParaRPr lang="en-US" sz="2000" dirty="0"/>
          </a:p>
        </p:txBody>
      </p:sp>
      <p:grpSp>
        <p:nvGrpSpPr>
          <p:cNvPr id="20" name="Group 19"/>
          <p:cNvGrpSpPr/>
          <p:nvPr/>
        </p:nvGrpSpPr>
        <p:grpSpPr>
          <a:xfrm>
            <a:off x="3733800" y="1390650"/>
            <a:ext cx="3048000" cy="1384995"/>
            <a:chOff x="4038600" y="2590800"/>
            <a:chExt cx="3048000" cy="1384995"/>
          </a:xfrm>
        </p:grpSpPr>
        <p:sp>
          <p:nvSpPr>
            <p:cNvPr id="16" name="TextBox 15"/>
            <p:cNvSpPr txBox="1"/>
            <p:nvPr/>
          </p:nvSpPr>
          <p:spPr>
            <a:xfrm>
              <a:off x="4038600" y="2590800"/>
              <a:ext cx="2514600" cy="1384995"/>
            </a:xfrm>
            <a:prstGeom prst="rect">
              <a:avLst/>
            </a:prstGeom>
            <a:noFill/>
            <a:ln>
              <a:solidFill>
                <a:schemeClr val="tx1"/>
              </a:solidFill>
            </a:ln>
          </p:spPr>
          <p:txBody>
            <a:bodyPr wrap="square" rtlCol="0">
              <a:spAutoFit/>
            </a:bodyPr>
            <a:lstStyle/>
            <a:p>
              <a:r>
                <a:rPr lang="en-US" altLang="en-US" b="1" dirty="0" smtClean="0">
                  <a:effectLst>
                    <a:outerShdw blurRad="38100" dist="38100" dir="2700000" algn="tl">
                      <a:srgbClr val="FFFFFF"/>
                    </a:outerShdw>
                  </a:effectLst>
                  <a:latin typeface="Arial" pitchFamily="34" charset="0"/>
                  <a:ea typeface="Verdana" pitchFamily="34" charset="0"/>
                  <a:cs typeface="Arial" pitchFamily="34" charset="0"/>
                </a:rPr>
                <a:t>Initial solution: </a:t>
              </a:r>
              <a:r>
                <a:rPr lang="en-US" sz="2000" b="1" dirty="0" smtClean="0">
                  <a:effectLst>
                    <a:outerShdw blurRad="38100" dist="38100" dir="2700000" algn="tl">
                      <a:srgbClr val="FFFFFF"/>
                    </a:outerShdw>
                  </a:effectLst>
                  <a:latin typeface="Arial" pitchFamily="34" charset="0"/>
                  <a:cs typeface="Arial" pitchFamily="34" charset="0"/>
                </a:rPr>
                <a:t>Z = 0,</a:t>
              </a:r>
              <a:r>
                <a:rPr lang="en-US" altLang="en-US" sz="2000" b="1" dirty="0" smtClean="0">
                  <a:effectLst>
                    <a:outerShdw blurRad="38100" dist="38100" dir="2700000" algn="tl">
                      <a:srgbClr val="FFFFFF"/>
                    </a:outerShdw>
                  </a:effectLst>
                  <a:latin typeface="Arial" pitchFamily="34" charset="0"/>
                  <a:cs typeface="Arial" pitchFamily="34" charset="0"/>
                </a:rPr>
                <a:t> x</a:t>
              </a:r>
              <a:r>
                <a:rPr lang="en-US" altLang="en-US" sz="2000" b="1" baseline="-25000" dirty="0" smtClean="0">
                  <a:effectLst>
                    <a:outerShdw blurRad="38100" dist="38100" dir="2700000" algn="tl">
                      <a:srgbClr val="FFFFFF"/>
                    </a:outerShdw>
                  </a:effectLst>
                  <a:latin typeface="Arial" pitchFamily="34" charset="0"/>
                  <a:cs typeface="Arial" pitchFamily="34" charset="0"/>
                </a:rPr>
                <a:t>1 </a:t>
              </a:r>
              <a:r>
                <a:rPr lang="en-US" altLang="en-US" sz="2000" b="1" dirty="0" smtClean="0">
                  <a:effectLst>
                    <a:outerShdw blurRad="38100" dist="38100" dir="2700000" algn="tl">
                      <a:srgbClr val="FFFFFF"/>
                    </a:outerShdw>
                  </a:effectLst>
                  <a:latin typeface="Arial" pitchFamily="34" charset="0"/>
                  <a:cs typeface="Arial" pitchFamily="34" charset="0"/>
                </a:rPr>
                <a:t>= 0, x</a:t>
              </a:r>
              <a:r>
                <a:rPr lang="en-US" altLang="en-US" sz="2000" b="1" baseline="-25000" dirty="0" smtClean="0">
                  <a:effectLst>
                    <a:outerShdw blurRad="38100" dist="38100" dir="2700000" algn="tl">
                      <a:srgbClr val="FFFFFF"/>
                    </a:outerShdw>
                  </a:effectLst>
                  <a:latin typeface="Arial" pitchFamily="34" charset="0"/>
                  <a:cs typeface="Arial" pitchFamily="34" charset="0"/>
                </a:rPr>
                <a:t>2</a:t>
              </a:r>
              <a:r>
                <a:rPr lang="en-US" altLang="en-US" sz="2000" b="1" dirty="0" smtClean="0">
                  <a:effectLst>
                    <a:outerShdw blurRad="38100" dist="38100" dir="2700000" algn="tl">
                      <a:srgbClr val="FFFFFF"/>
                    </a:outerShdw>
                  </a:effectLst>
                  <a:latin typeface="Arial" pitchFamily="34" charset="0"/>
                  <a:cs typeface="Arial" pitchFamily="34" charset="0"/>
                </a:rPr>
                <a:t> = 0,</a:t>
              </a:r>
              <a:r>
                <a:rPr lang="en-US" sz="2000" b="1" dirty="0" smtClean="0">
                  <a:effectLst>
                    <a:outerShdw blurRad="38100" dist="38100" dir="2700000" algn="tl">
                      <a:srgbClr val="FFFFFF"/>
                    </a:outerShdw>
                  </a:effectLst>
                  <a:latin typeface="Arial" pitchFamily="34" charset="0"/>
                  <a:cs typeface="Arial" pitchFamily="34" charset="0"/>
                </a:rPr>
                <a:t> </a:t>
              </a:r>
              <a:r>
                <a:rPr lang="en-US" altLang="en-US" sz="2000" b="1" dirty="0" smtClean="0">
                  <a:effectLst>
                    <a:outerShdw blurRad="38100" dist="38100" dir="2700000" algn="tl">
                      <a:srgbClr val="FFFFFF"/>
                    </a:outerShdw>
                  </a:effectLst>
                  <a:latin typeface="Arial" pitchFamily="34" charset="0"/>
                  <a:cs typeface="Arial" pitchFamily="34" charset="0"/>
                </a:rPr>
                <a:t>S</a:t>
              </a:r>
              <a:r>
                <a:rPr lang="en-US" altLang="en-US" sz="2000" b="1" baseline="-25000" dirty="0" smtClean="0">
                  <a:effectLst>
                    <a:outerShdw blurRad="38100" dist="38100" dir="2700000" algn="tl">
                      <a:srgbClr val="FFFFFF"/>
                    </a:outerShdw>
                  </a:effectLst>
                  <a:latin typeface="Arial" pitchFamily="34" charset="0"/>
                  <a:cs typeface="Arial" pitchFamily="34" charset="0"/>
                </a:rPr>
                <a:t>1 </a:t>
              </a:r>
              <a:r>
                <a:rPr lang="en-US" altLang="en-US" sz="2000" b="1" dirty="0" smtClean="0">
                  <a:effectLst>
                    <a:outerShdw blurRad="38100" dist="38100" dir="2700000" algn="tl">
                      <a:srgbClr val="FFFFFF"/>
                    </a:outerShdw>
                  </a:effectLst>
                  <a:latin typeface="Arial" pitchFamily="34" charset="0"/>
                  <a:cs typeface="Arial" pitchFamily="34" charset="0"/>
                </a:rPr>
                <a:t>= 800, S</a:t>
              </a:r>
              <a:r>
                <a:rPr lang="en-US" altLang="en-US" sz="2000" b="1" baseline="-25000" dirty="0" smtClean="0">
                  <a:effectLst>
                    <a:outerShdw blurRad="38100" dist="38100" dir="2700000" algn="tl">
                      <a:srgbClr val="FFFFFF"/>
                    </a:outerShdw>
                  </a:effectLst>
                  <a:latin typeface="Arial" pitchFamily="34" charset="0"/>
                  <a:cs typeface="Arial" pitchFamily="34" charset="0"/>
                </a:rPr>
                <a:t>2</a:t>
              </a:r>
              <a:r>
                <a:rPr lang="en-US" altLang="en-US" sz="2000" b="1" dirty="0" smtClean="0">
                  <a:effectLst>
                    <a:outerShdw blurRad="38100" dist="38100" dir="2700000" algn="tl">
                      <a:srgbClr val="FFFFFF"/>
                    </a:outerShdw>
                  </a:effectLst>
                  <a:latin typeface="Arial" pitchFamily="34" charset="0"/>
                  <a:cs typeface="Arial" pitchFamily="34" charset="0"/>
                </a:rPr>
                <a:t> = 900 and S</a:t>
              </a:r>
              <a:r>
                <a:rPr lang="en-US" altLang="en-US" sz="2000" b="1" baseline="-25000" dirty="0" smtClean="0">
                  <a:effectLst>
                    <a:outerShdw blurRad="38100" dist="38100" dir="2700000" algn="tl">
                      <a:srgbClr val="FFFFFF"/>
                    </a:outerShdw>
                  </a:effectLst>
                  <a:latin typeface="Arial" pitchFamily="34" charset="0"/>
                  <a:cs typeface="Arial" pitchFamily="34" charset="0"/>
                </a:rPr>
                <a:t>3 </a:t>
              </a:r>
              <a:r>
                <a:rPr lang="en-US" altLang="en-US" sz="2000" b="1" dirty="0" smtClean="0">
                  <a:effectLst>
                    <a:outerShdw blurRad="38100" dist="38100" dir="2700000" algn="tl">
                      <a:srgbClr val="FFFFFF"/>
                    </a:outerShdw>
                  </a:effectLst>
                  <a:latin typeface="Arial" pitchFamily="34" charset="0"/>
                  <a:cs typeface="Arial" pitchFamily="34" charset="0"/>
                </a:rPr>
                <a:t>= 250. </a:t>
              </a:r>
            </a:p>
          </p:txBody>
        </p:sp>
        <p:cxnSp>
          <p:nvCxnSpPr>
            <p:cNvPr id="19" name="Straight Arrow Connector 18"/>
            <p:cNvCxnSpPr/>
            <p:nvPr/>
          </p:nvCxnSpPr>
          <p:spPr bwMode="auto">
            <a:xfrm>
              <a:off x="6553200" y="3276600"/>
              <a:ext cx="533400" cy="133350"/>
            </a:xfrm>
            <a:prstGeom prst="straightConnector1">
              <a:avLst/>
            </a:prstGeom>
            <a:solidFill>
              <a:schemeClr val="accent1"/>
            </a:solidFill>
            <a:ln w="63500" cap="flat" cmpd="sng" algn="ctr">
              <a:solidFill>
                <a:schemeClr val="tx1"/>
              </a:solidFill>
              <a:prstDash val="solid"/>
              <a:round/>
              <a:headEnd type="none" w="med" len="med"/>
              <a:tailEnd type="arrow"/>
            </a:ln>
            <a:effectLst/>
          </p:spPr>
        </p:cxnSp>
      </p:grpSp>
      <p:graphicFrame>
        <p:nvGraphicFramePr>
          <p:cNvPr id="18" name="Table 17"/>
          <p:cNvGraphicFramePr>
            <a:graphicFrameLocks noGrp="1"/>
          </p:cNvGraphicFramePr>
          <p:nvPr>
            <p:extLst>
              <p:ext uri="{D42A27DB-BD31-4B8C-83A1-F6EECF244321}">
                <p14:modId xmlns:p14="http://schemas.microsoft.com/office/powerpoint/2010/main" val="3193850908"/>
              </p:ext>
            </p:extLst>
          </p:nvPr>
        </p:nvGraphicFramePr>
        <p:xfrm>
          <a:off x="304800" y="3188111"/>
          <a:ext cx="3269511" cy="1736344"/>
        </p:xfrm>
        <a:graphic>
          <a:graphicData uri="http://schemas.openxmlformats.org/drawingml/2006/table">
            <a:tbl>
              <a:tblPr firstRow="1" bandRow="1">
                <a:tableStyleId>{5940675A-B579-460E-94D1-54222C63F5DA}</a:tableStyleId>
              </a:tblPr>
              <a:tblGrid>
                <a:gridCol w="242422"/>
                <a:gridCol w="404037"/>
                <a:gridCol w="404037"/>
                <a:gridCol w="92504"/>
                <a:gridCol w="457200"/>
                <a:gridCol w="457200"/>
                <a:gridCol w="404037"/>
                <a:gridCol w="808074"/>
              </a:tblGrid>
              <a:tr h="370840">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Z</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x</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6">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en-US" sz="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S</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S</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2</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20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S</a:t>
                      </a:r>
                      <a:r>
                        <a:rPr lang="en-US" altLang="en-US" sz="20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rPr>
                        <a:t>3</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altLang="en-US" sz="2000" b="1" kern="1200" baseline="0" dirty="0" smtClean="0">
                        <a:solidFill>
                          <a:schemeClr val="tx1"/>
                        </a:solidFill>
                        <a:effectLst>
                          <a:outerShdw blurRad="38100" dist="38100" dir="2700000" algn="tl">
                            <a:srgbClr val="FFFFFF"/>
                          </a:outerShdw>
                        </a:effectLst>
                        <a:latin typeface="Arial" pitchFamily="34" charset="0"/>
                        <a:ea typeface="Verdana" pitchFamily="34" charset="0"/>
                        <a:cs typeface="Arial" pitchFamily="34" charset="0"/>
                      </a:endParaRP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74320">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endPar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endPar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7</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00"/>
                    </a:solid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00"/>
                    </a:solid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00"/>
                    </a:solid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6500 </a:t>
                      </a:r>
                      <a:endParaRPr lang="en-US" altLang="en-US" sz="1800" b="1" kern="1200" baseline="0" dirty="0" smtClean="0">
                        <a:solidFill>
                          <a:srgbClr val="FF0000"/>
                        </a:solidFill>
                        <a:effectLst>
                          <a:outerShdw blurRad="38100" dist="38100" dir="2700000" algn="tl">
                            <a:srgbClr val="FFFFFF"/>
                          </a:outerShdw>
                        </a:effectLst>
                        <a:latin typeface="Arial" pitchFamily="34" charset="0"/>
                        <a:ea typeface="Verdana" pitchFamily="34" charset="0"/>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91440">
                <a:tc gridSpan="3">
                  <a:txBody>
                    <a:bodyPr/>
                    <a:lstStyle/>
                    <a:p>
                      <a:pPr marL="0" algn="r" defTabSz="914400" rtl="0" eaLnBrk="1" latinLnBrk="0" hangingPunct="1"/>
                      <a:endParaRPr lang="en-US" altLang="en-US" sz="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r"/>
                      <a:endParaRPr lang="en-US" altLang="en-US" sz="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altLang="en-US" sz="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US"/>
                    </a:p>
                  </a:txBody>
                  <a:tcPr/>
                </a:tc>
                <a:tc gridSpan="4">
                  <a:txBody>
                    <a:bodyPr/>
                    <a:lstStyle/>
                    <a:p>
                      <a:pPr algn="r"/>
                      <a:endParaRPr lang="en-US" altLang="en-US" sz="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r"/>
                      <a:endParaRPr lang="en-US" altLang="en-US" sz="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r"/>
                      <a:endParaRPr lang="en-US" altLang="en-US" sz="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r"/>
                      <a:endParaRPr lang="en-US" altLang="en-US" sz="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74320">
                <a:tc>
                  <a:txBody>
                    <a:bodyPr/>
                    <a:lstStyle/>
                    <a:p>
                      <a:pPr marL="0" algn="r" defTabSz="914400" rtl="0" eaLnBrk="1" latinLnBrk="0" hangingPunct="1"/>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endPar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r"/>
                      <a:endPar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3/5</a:t>
                      </a:r>
                      <a:endPar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-1/5</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300</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274320">
                <a:tc>
                  <a:txBody>
                    <a:bodyPr/>
                    <a:lstStyle/>
                    <a:p>
                      <a:pPr marL="0" algn="r" defTabSz="914400" rtl="0" eaLnBrk="1" latinLnBrk="0" hangingPunct="1"/>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vMerge="1">
                  <a:txBody>
                    <a:bodyPr/>
                    <a:lstStyle/>
                    <a:p>
                      <a:pPr algn="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-1/5</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-2/5</a:t>
                      </a:r>
                      <a:endPar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200</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274320">
                <a:tc>
                  <a:txBody>
                    <a:bodyPr/>
                    <a:lstStyle/>
                    <a:p>
                      <a:pPr marL="0" algn="r" defTabSz="914400" rtl="0" eaLnBrk="1" latinLnBrk="0" hangingPunct="1"/>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r" defTabSz="914400" rtl="0" eaLnBrk="1" latinLnBrk="0" hangingPunct="1"/>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r"/>
                      <a:endPar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0</a:t>
                      </a:r>
                      <a:endParaRPr lang="en-US" altLang="en-US" sz="1800" b="1" kern="1200" baseline="-250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1</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r"/>
                      <a:r>
                        <a:rPr lang="en-US" altLang="en-US" sz="1800" b="1" kern="1200" baseline="0" dirty="0" smtClean="0">
                          <a:solidFill>
                            <a:schemeClr val="tx1"/>
                          </a:solidFill>
                          <a:effectLst>
                            <a:outerShdw blurRad="38100" dist="38100" dir="2700000" algn="tl">
                              <a:srgbClr val="FFFFFF"/>
                            </a:outerShdw>
                          </a:effectLst>
                          <a:latin typeface="Arial" pitchFamily="34" charset="0"/>
                          <a:ea typeface="+mn-ea"/>
                          <a:cs typeface="Arial" pitchFamily="34" charset="0"/>
                        </a:rPr>
                        <a:t>50</a:t>
                      </a:r>
                    </a:p>
                  </a:txBody>
                  <a:tcPr marL="18288" marR="18288" marT="18288" marB="182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bl>
          </a:graphicData>
        </a:graphic>
      </p:graphicFrame>
      <p:sp>
        <p:nvSpPr>
          <p:cNvPr id="23" name="AutoShape 15"/>
          <p:cNvSpPr>
            <a:spLocks noChangeArrowheads="1"/>
          </p:cNvSpPr>
          <p:nvPr/>
        </p:nvSpPr>
        <p:spPr bwMode="blackWhite">
          <a:xfrm>
            <a:off x="228600" y="152400"/>
            <a:ext cx="5943600" cy="578882"/>
          </a:xfrm>
          <a:prstGeom prst="roundRect">
            <a:avLst>
              <a:gd name="adj" fmla="val 16667"/>
            </a:avLst>
          </a:prstGeom>
          <a:gradFill>
            <a:gsLst>
              <a:gs pos="0">
                <a:srgbClr val="FF99FF"/>
              </a:gs>
              <a:gs pos="0">
                <a:srgbClr val="FF99FF"/>
              </a:gs>
              <a:gs pos="0">
                <a:srgbClr val="FF00FF"/>
              </a:gs>
              <a:gs pos="100000">
                <a:srgbClr val="FF00FF"/>
              </a:gs>
              <a:gs pos="0">
                <a:srgbClr val="FF00FF"/>
              </a:gs>
              <a:gs pos="0">
                <a:srgbClr val="FF5050"/>
              </a:gs>
              <a:gs pos="0">
                <a:srgbClr val="00CCFF"/>
              </a:gs>
              <a:gs pos="50000">
                <a:srgbClr val="CCECFF"/>
              </a:gs>
              <a:gs pos="100000">
                <a:srgbClr val="CCECFF">
                  <a:gamma/>
                  <a:shade val="84706"/>
                  <a:invGamma/>
                </a:srgbClr>
              </a:gs>
            </a:gsLst>
            <a:lin ang="12000000" scaled="0"/>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r>
              <a:rPr lang="en-US" sz="2800" b="1" dirty="0" smtClean="0">
                <a:solidFill>
                  <a:schemeClr val="tx2"/>
                </a:solidFill>
                <a:effectLst>
                  <a:outerShdw blurRad="38100" dist="38100" dir="2700000" algn="tl">
                    <a:srgbClr val="FFFFFF"/>
                  </a:outerShdw>
                </a:effectLst>
                <a:latin typeface="Verdana" pitchFamily="34" charset="0"/>
              </a:rPr>
              <a:t>The Simplex Method: Cont…</a:t>
            </a:r>
          </a:p>
        </p:txBody>
      </p:sp>
      <p:sp>
        <p:nvSpPr>
          <p:cNvPr id="22" name="TextBox 21"/>
          <p:cNvSpPr txBox="1"/>
          <p:nvPr/>
        </p:nvSpPr>
        <p:spPr>
          <a:xfrm>
            <a:off x="3733800" y="4724400"/>
            <a:ext cx="4267200" cy="400110"/>
          </a:xfrm>
          <a:prstGeom prst="rect">
            <a:avLst/>
          </a:prstGeom>
          <a:solidFill>
            <a:srgbClr val="00FF00"/>
          </a:solidFill>
        </p:spPr>
        <p:txBody>
          <a:bodyPr wrap="square" rtlCol="0">
            <a:spAutoFit/>
          </a:bodyPr>
          <a:lstStyle/>
          <a:p>
            <a:r>
              <a:rPr lang="en-US" altLang="en-US" sz="2000" b="1" dirty="0" smtClean="0">
                <a:effectLst>
                  <a:outerShdw blurRad="38100" dist="38100" dir="2700000" algn="tl">
                    <a:srgbClr val="FFFFFF"/>
                  </a:outerShdw>
                </a:effectLst>
                <a:latin typeface="Arial" pitchFamily="34" charset="0"/>
                <a:cs typeface="Arial" pitchFamily="34" charset="0"/>
              </a:rPr>
              <a:t>Notice 7, 1, 0 in the objective row. </a:t>
            </a:r>
            <a:endParaRPr lang="en-US" altLang="en-US" b="1" dirty="0">
              <a:effectLst>
                <a:outerShdw blurRad="38100" dist="38100" dir="2700000" algn="tl">
                  <a:srgbClr val="FFFFFF"/>
                </a:outerShdw>
              </a:effectLst>
              <a:latin typeface="Verdana" pitchFamily="34" charset="0"/>
              <a:ea typeface="Verdana" pitchFamily="34" charset="0"/>
              <a:cs typeface="Verdana" pitchFamily="34" charset="0"/>
            </a:endParaRPr>
          </a:p>
        </p:txBody>
      </p:sp>
      <p:grpSp>
        <p:nvGrpSpPr>
          <p:cNvPr id="31" name="Group 30"/>
          <p:cNvGrpSpPr/>
          <p:nvPr/>
        </p:nvGrpSpPr>
        <p:grpSpPr>
          <a:xfrm>
            <a:off x="304800" y="5124510"/>
            <a:ext cx="8229600" cy="461665"/>
            <a:chOff x="304800" y="5124510"/>
            <a:chExt cx="8229600" cy="461665"/>
          </a:xfrm>
        </p:grpSpPr>
        <p:sp>
          <p:nvSpPr>
            <p:cNvPr id="30" name="TextBox 29"/>
            <p:cNvSpPr txBox="1"/>
            <p:nvPr/>
          </p:nvSpPr>
          <p:spPr>
            <a:xfrm>
              <a:off x="5886450" y="5196840"/>
              <a:ext cx="2209800" cy="365760"/>
            </a:xfrm>
            <a:prstGeom prst="rect">
              <a:avLst/>
            </a:prstGeom>
            <a:solidFill>
              <a:srgbClr val="FF0000"/>
            </a:solidFill>
          </p:spPr>
          <p:txBody>
            <a:bodyPr wrap="square" rtlCol="0">
              <a:spAutoFit/>
            </a:bodyPr>
            <a:lstStyle/>
            <a:p>
              <a:endParaRPr lang="en-US" dirty="0"/>
            </a:p>
          </p:txBody>
        </p:sp>
        <p:sp>
          <p:nvSpPr>
            <p:cNvPr id="24" name="TextBox 23"/>
            <p:cNvSpPr txBox="1"/>
            <p:nvPr/>
          </p:nvSpPr>
          <p:spPr>
            <a:xfrm>
              <a:off x="304800" y="5124510"/>
              <a:ext cx="8229600" cy="461665"/>
            </a:xfrm>
            <a:prstGeom prst="rect">
              <a:avLst/>
            </a:prstGeom>
            <a:noFill/>
          </p:spPr>
          <p:txBody>
            <a:bodyPr wrap="square" rtlCol="0">
              <a:spAutoFit/>
            </a:bodyPr>
            <a:lstStyle/>
            <a:p>
              <a:r>
                <a:rPr lang="en-US" altLang="en-US" sz="2000" b="1" dirty="0" smtClean="0">
                  <a:effectLst>
                    <a:outerShdw blurRad="38100" dist="38100" dir="2700000" algn="tl">
                      <a:srgbClr val="FFFFFF"/>
                    </a:outerShdw>
                  </a:effectLst>
                  <a:latin typeface="Arial" pitchFamily="34" charset="0"/>
                  <a:cs typeface="Arial" pitchFamily="34" charset="0"/>
                </a:rPr>
                <a:t>These are the values of dual variables, called </a:t>
              </a:r>
              <a:r>
                <a:rPr lang="en-US" altLang="en-US" b="1" dirty="0" smtClean="0">
                  <a:solidFill>
                    <a:schemeClr val="bg1"/>
                  </a:solidFill>
                  <a:effectLst>
                    <a:outerShdw blurRad="38100" dist="38100" dir="2700000" algn="tl">
                      <a:srgbClr val="FFFFFF"/>
                    </a:outerShdw>
                  </a:effectLst>
                  <a:latin typeface="Cambria" pitchFamily="18" charset="0"/>
                  <a:ea typeface="Verdana" pitchFamily="34" charset="0"/>
                  <a:cs typeface="Calibri" pitchFamily="34" charset="0"/>
                </a:rPr>
                <a:t>shadow prices.</a:t>
              </a:r>
              <a:endParaRPr lang="en-US" altLang="en-US" b="1" dirty="0">
                <a:solidFill>
                  <a:schemeClr val="bg1"/>
                </a:solidFill>
                <a:effectLst>
                  <a:outerShdw blurRad="38100" dist="38100" dir="2700000" algn="tl">
                    <a:srgbClr val="FFFFFF"/>
                  </a:outerShdw>
                </a:effectLst>
                <a:latin typeface="Cambria" pitchFamily="18" charset="0"/>
                <a:ea typeface="Verdana" pitchFamily="34" charset="0"/>
                <a:cs typeface="Calibri" pitchFamily="34" charset="0"/>
              </a:endParaRPr>
            </a:p>
          </p:txBody>
        </p:sp>
      </p:grpSp>
      <p:sp>
        <p:nvSpPr>
          <p:cNvPr id="25" name="TextBox 24"/>
          <p:cNvSpPr txBox="1"/>
          <p:nvPr/>
        </p:nvSpPr>
        <p:spPr>
          <a:xfrm>
            <a:off x="304800" y="5619690"/>
            <a:ext cx="8229600" cy="400110"/>
          </a:xfrm>
          <a:prstGeom prst="rect">
            <a:avLst/>
          </a:prstGeom>
          <a:solidFill>
            <a:srgbClr val="00FF00"/>
          </a:solidFill>
        </p:spPr>
        <p:txBody>
          <a:bodyPr wrap="square" rtlCol="0">
            <a:spAutoFit/>
          </a:bodyPr>
          <a:lstStyle/>
          <a:p>
            <a:r>
              <a:rPr lang="en-US" altLang="en-US" sz="2000" b="1" dirty="0">
                <a:effectLst>
                  <a:outerShdw blurRad="38100" dist="38100" dir="2700000" algn="tl">
                    <a:srgbClr val="FFFFFF"/>
                  </a:outerShdw>
                </a:effectLst>
                <a:latin typeface="Calibri" pitchFamily="34" charset="0"/>
                <a:ea typeface="Verdana" pitchFamily="34" charset="0"/>
                <a:cs typeface="Calibri" pitchFamily="34" charset="0"/>
              </a:rPr>
              <a:t>Minimize 800 y</a:t>
            </a:r>
            <a:r>
              <a:rPr lang="en-US" altLang="en-US" sz="2000" b="1" baseline="-25000" dirty="0">
                <a:effectLst>
                  <a:outerShdw blurRad="38100" dist="38100" dir="2700000" algn="tl">
                    <a:srgbClr val="FFFFFF"/>
                  </a:outerShdw>
                </a:effectLst>
                <a:latin typeface="Calibri" pitchFamily="34" charset="0"/>
                <a:ea typeface="Verdana" pitchFamily="34" charset="0"/>
                <a:cs typeface="Calibri" pitchFamily="34" charset="0"/>
              </a:rPr>
              <a:t>1</a:t>
            </a:r>
            <a:r>
              <a:rPr lang="en-US" altLang="en-US" sz="2000" b="1" dirty="0">
                <a:effectLst>
                  <a:outerShdw blurRad="38100" dist="38100" dir="2700000" algn="tl">
                    <a:srgbClr val="FFFFFF"/>
                  </a:outerShdw>
                </a:effectLst>
                <a:latin typeface="Calibri" pitchFamily="34" charset="0"/>
                <a:ea typeface="Verdana" pitchFamily="34" charset="0"/>
                <a:cs typeface="Calibri" pitchFamily="34" charset="0"/>
              </a:rPr>
              <a:t> + 900 y</a:t>
            </a:r>
            <a:r>
              <a:rPr lang="en-US" altLang="en-US" sz="2000" b="1" baseline="-25000" dirty="0">
                <a:effectLst>
                  <a:outerShdw blurRad="38100" dist="38100" dir="2700000" algn="tl">
                    <a:srgbClr val="FFFFFF"/>
                  </a:outerShdw>
                </a:effectLst>
                <a:latin typeface="Calibri" pitchFamily="34" charset="0"/>
                <a:ea typeface="Verdana" pitchFamily="34" charset="0"/>
                <a:cs typeface="Calibri" pitchFamily="34" charset="0"/>
              </a:rPr>
              <a:t>2 </a:t>
            </a:r>
            <a:r>
              <a:rPr lang="en-US" altLang="en-US" sz="2000" b="1" dirty="0">
                <a:effectLst>
                  <a:outerShdw blurRad="38100" dist="38100" dir="2700000" algn="tl">
                    <a:srgbClr val="FFFFFF"/>
                  </a:outerShdw>
                </a:effectLst>
                <a:latin typeface="Calibri" pitchFamily="34" charset="0"/>
                <a:ea typeface="Verdana" pitchFamily="34" charset="0"/>
                <a:cs typeface="Calibri" pitchFamily="34" charset="0"/>
              </a:rPr>
              <a:t>+ 250 </a:t>
            </a:r>
            <a:r>
              <a:rPr lang="en-US" altLang="en-US" sz="2000" b="1" dirty="0" smtClean="0">
                <a:effectLst>
                  <a:outerShdw blurRad="38100" dist="38100" dir="2700000" algn="tl">
                    <a:srgbClr val="FFFFFF"/>
                  </a:outerShdw>
                </a:effectLst>
                <a:latin typeface="Calibri" pitchFamily="34" charset="0"/>
                <a:ea typeface="Verdana" pitchFamily="34" charset="0"/>
                <a:cs typeface="Calibri" pitchFamily="34" charset="0"/>
              </a:rPr>
              <a:t>y</a:t>
            </a:r>
            <a:r>
              <a:rPr lang="en-US" altLang="en-US" sz="2000" b="1" baseline="-25000" dirty="0" smtClean="0">
                <a:effectLst>
                  <a:outerShdw blurRad="38100" dist="38100" dir="2700000" algn="tl">
                    <a:srgbClr val="FFFFFF"/>
                  </a:outerShdw>
                </a:effectLst>
                <a:latin typeface="Calibri" pitchFamily="34" charset="0"/>
                <a:ea typeface="Verdana" pitchFamily="34" charset="0"/>
                <a:cs typeface="Calibri" pitchFamily="34" charset="0"/>
              </a:rPr>
              <a:t>3</a:t>
            </a:r>
            <a:r>
              <a:rPr lang="en-US" altLang="en-US" sz="2000" b="1" dirty="0" smtClean="0">
                <a:effectLst>
                  <a:outerShdw blurRad="38100" dist="38100" dir="2700000" algn="tl">
                    <a:srgbClr val="FFFFFF"/>
                  </a:outerShdw>
                </a:effectLst>
                <a:latin typeface="Calibri" pitchFamily="34" charset="0"/>
                <a:ea typeface="Verdana" pitchFamily="34" charset="0"/>
                <a:cs typeface="Calibri" pitchFamily="34" charset="0"/>
              </a:rPr>
              <a:t> gives </a:t>
            </a:r>
            <a:r>
              <a:rPr lang="en-US" altLang="en-US" sz="2000" b="1" dirty="0" smtClean="0">
                <a:effectLst>
                  <a:outerShdw blurRad="38100" dist="38100" dir="2700000" algn="tl">
                    <a:srgbClr val="FFFFFF"/>
                  </a:outerShdw>
                </a:effectLst>
                <a:latin typeface="Arial" pitchFamily="34" charset="0"/>
                <a:cs typeface="Arial" pitchFamily="34" charset="0"/>
              </a:rPr>
              <a:t>800*7 +  900*1 + 250*0 = 6500</a:t>
            </a:r>
            <a:endParaRPr lang="en-US" altLang="en-US" b="1" dirty="0">
              <a:effectLst>
                <a:outerShdw blurRad="38100" dist="38100" dir="2700000" algn="tl">
                  <a:srgbClr val="FFFFFF"/>
                </a:outerShdw>
              </a:effectLst>
              <a:latin typeface="Verdana" pitchFamily="34" charset="0"/>
              <a:ea typeface="Verdana" pitchFamily="34" charset="0"/>
              <a:cs typeface="Verdana" pitchFamily="34" charset="0"/>
            </a:endParaRPr>
          </a:p>
        </p:txBody>
      </p:sp>
      <p:grpSp>
        <p:nvGrpSpPr>
          <p:cNvPr id="29" name="Group 28"/>
          <p:cNvGrpSpPr/>
          <p:nvPr/>
        </p:nvGrpSpPr>
        <p:grpSpPr>
          <a:xfrm>
            <a:off x="3962400" y="1295400"/>
            <a:ext cx="4876800" cy="3363218"/>
            <a:chOff x="3962400" y="1295400"/>
            <a:chExt cx="4876800" cy="3363218"/>
          </a:xfrm>
        </p:grpSpPr>
        <p:sp>
          <p:nvSpPr>
            <p:cNvPr id="15" name="TextBox 14"/>
            <p:cNvSpPr txBox="1"/>
            <p:nvPr/>
          </p:nvSpPr>
          <p:spPr>
            <a:xfrm>
              <a:off x="3962400" y="3581400"/>
              <a:ext cx="4876800" cy="1077218"/>
            </a:xfrm>
            <a:prstGeom prst="rect">
              <a:avLst/>
            </a:prstGeom>
            <a:noFill/>
          </p:spPr>
          <p:txBody>
            <a:bodyPr wrap="square" rtlCol="0">
              <a:spAutoFit/>
            </a:bodyPr>
            <a:lstStyle/>
            <a:p>
              <a:r>
                <a:rPr lang="en-US" altLang="en-US" b="1" dirty="0" smtClean="0">
                  <a:effectLst>
                    <a:outerShdw blurRad="38100" dist="38100" dir="2700000" algn="tl">
                      <a:srgbClr val="FFFFFF"/>
                    </a:outerShdw>
                  </a:effectLst>
                  <a:latin typeface="Verdana" pitchFamily="34" charset="0"/>
                  <a:ea typeface="Verdana" pitchFamily="34" charset="0"/>
                  <a:cs typeface="Verdana" pitchFamily="34" charset="0"/>
                </a:rPr>
                <a:t>Optimal solution: </a:t>
              </a:r>
            </a:p>
            <a:p>
              <a:r>
                <a:rPr lang="en-US" sz="2000" b="1" dirty="0" smtClean="0">
                  <a:effectLst>
                    <a:outerShdw blurRad="38100" dist="38100" dir="2700000" algn="tl">
                      <a:srgbClr val="FFFFFF"/>
                    </a:outerShdw>
                  </a:effectLst>
                  <a:latin typeface="Arial" pitchFamily="34" charset="0"/>
                  <a:cs typeface="Arial" pitchFamily="34" charset="0"/>
                </a:rPr>
                <a:t>Z = 6500, </a:t>
              </a:r>
              <a:r>
                <a:rPr lang="en-US" altLang="en-US" sz="2000" b="1" dirty="0" smtClean="0">
                  <a:effectLst>
                    <a:outerShdw blurRad="38100" dist="38100" dir="2700000" algn="tl">
                      <a:srgbClr val="FFFFFF"/>
                    </a:outerShdw>
                  </a:effectLst>
                  <a:latin typeface="Arial" pitchFamily="34" charset="0"/>
                  <a:cs typeface="Arial" pitchFamily="34" charset="0"/>
                </a:rPr>
                <a:t>x</a:t>
              </a:r>
              <a:r>
                <a:rPr lang="en-US" altLang="en-US" sz="2000" b="1" baseline="-25000" dirty="0" smtClean="0">
                  <a:effectLst>
                    <a:outerShdw blurRad="38100" dist="38100" dir="2700000" algn="tl">
                      <a:srgbClr val="FFFFFF"/>
                    </a:outerShdw>
                  </a:effectLst>
                  <a:latin typeface="Arial" pitchFamily="34" charset="0"/>
                  <a:cs typeface="Arial" pitchFamily="34" charset="0"/>
                </a:rPr>
                <a:t>1 </a:t>
              </a:r>
              <a:r>
                <a:rPr lang="en-US" altLang="en-US" sz="2000" b="1" dirty="0" smtClean="0">
                  <a:effectLst>
                    <a:outerShdw blurRad="38100" dist="38100" dir="2700000" algn="tl">
                      <a:srgbClr val="FFFFFF"/>
                    </a:outerShdw>
                  </a:effectLst>
                  <a:latin typeface="Arial" pitchFamily="34" charset="0"/>
                  <a:cs typeface="Arial" pitchFamily="34" charset="0"/>
                </a:rPr>
                <a:t>= 300, x</a:t>
              </a:r>
              <a:r>
                <a:rPr lang="en-US" altLang="en-US" sz="2000" b="1" baseline="-25000" dirty="0" smtClean="0">
                  <a:effectLst>
                    <a:outerShdw blurRad="38100" dist="38100" dir="2700000" algn="tl">
                      <a:srgbClr val="FFFFFF"/>
                    </a:outerShdw>
                  </a:effectLst>
                  <a:latin typeface="Arial" pitchFamily="34" charset="0"/>
                  <a:cs typeface="Arial" pitchFamily="34" charset="0"/>
                </a:rPr>
                <a:t>2</a:t>
              </a:r>
              <a:r>
                <a:rPr lang="en-US" altLang="en-US" sz="2000" b="1" dirty="0" smtClean="0">
                  <a:effectLst>
                    <a:outerShdw blurRad="38100" dist="38100" dir="2700000" algn="tl">
                      <a:srgbClr val="FFFFFF"/>
                    </a:outerShdw>
                  </a:effectLst>
                  <a:latin typeface="Arial" pitchFamily="34" charset="0"/>
                  <a:cs typeface="Arial" pitchFamily="34" charset="0"/>
                </a:rPr>
                <a:t> = 200 and S</a:t>
              </a:r>
              <a:r>
                <a:rPr lang="en-US" altLang="en-US" sz="2000" b="1" baseline="-25000" dirty="0" smtClean="0">
                  <a:effectLst>
                    <a:outerShdw blurRad="38100" dist="38100" dir="2700000" algn="tl">
                      <a:srgbClr val="FFFFFF"/>
                    </a:outerShdw>
                  </a:effectLst>
                  <a:latin typeface="Arial" pitchFamily="34" charset="0"/>
                  <a:cs typeface="Arial" pitchFamily="34" charset="0"/>
                </a:rPr>
                <a:t>3 </a:t>
              </a:r>
              <a:r>
                <a:rPr lang="en-US" altLang="en-US" sz="2000" b="1" dirty="0" smtClean="0">
                  <a:effectLst>
                    <a:outerShdw blurRad="38100" dist="38100" dir="2700000" algn="tl">
                      <a:srgbClr val="FFFFFF"/>
                    </a:outerShdw>
                  </a:effectLst>
                  <a:latin typeface="Arial" pitchFamily="34" charset="0"/>
                  <a:cs typeface="Arial" pitchFamily="34" charset="0"/>
                </a:rPr>
                <a:t>= 50. </a:t>
              </a:r>
            </a:p>
            <a:p>
              <a:r>
                <a:rPr lang="en-US" altLang="en-US" sz="2000" b="1" dirty="0" smtClean="0">
                  <a:effectLst>
                    <a:outerShdw blurRad="38100" dist="38100" dir="2700000" algn="tl">
                      <a:srgbClr val="FFFFFF"/>
                    </a:outerShdw>
                  </a:effectLst>
                  <a:latin typeface="Arial" pitchFamily="34" charset="0"/>
                  <a:cs typeface="Arial" pitchFamily="34" charset="0"/>
                </a:rPr>
                <a:t>Z = 15 * 300 + 10 * 200 = 6500</a:t>
              </a:r>
            </a:p>
          </p:txBody>
        </p:sp>
        <p:sp>
          <p:nvSpPr>
            <p:cNvPr id="27" name="Oval 26"/>
            <p:cNvSpPr/>
            <p:nvPr/>
          </p:nvSpPr>
          <p:spPr bwMode="auto">
            <a:xfrm>
              <a:off x="8077200" y="1295400"/>
              <a:ext cx="137160" cy="137160"/>
            </a:xfrm>
            <a:prstGeom prst="ellipse">
              <a:avLst/>
            </a:prstGeom>
            <a:solidFill>
              <a:schemeClr val="tx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sp>
          <p:nvSpPr>
            <p:cNvPr id="28" name="Oval 27"/>
            <p:cNvSpPr/>
            <p:nvPr/>
          </p:nvSpPr>
          <p:spPr bwMode="auto">
            <a:xfrm flipH="1">
              <a:off x="7040880" y="3749040"/>
              <a:ext cx="137160" cy="137160"/>
            </a:xfrm>
            <a:prstGeom prst="ellipse">
              <a:avLst/>
            </a:prstGeom>
            <a:solidFill>
              <a:schemeClr val="tx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22" grpId="0" animBg="1"/>
      <p:bldP spid="2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Linear Optimization</a:t>
            </a:r>
            <a:endParaRPr lang="en-US" dirty="0"/>
          </a:p>
        </p:txBody>
      </p:sp>
      <p:sp>
        <p:nvSpPr>
          <p:cNvPr id="5" name="Slide Number Placeholder 4"/>
          <p:cNvSpPr>
            <a:spLocks noGrp="1"/>
          </p:cNvSpPr>
          <p:nvPr>
            <p:ph type="sldNum" sz="quarter" idx="11"/>
          </p:nvPr>
        </p:nvSpPr>
        <p:spPr/>
        <p:txBody>
          <a:bodyPr/>
          <a:lstStyle/>
          <a:p>
            <a:fld id="{888837BE-EF37-416A-A6F4-6673181D1C09}" type="slidenum">
              <a:rPr lang="en-US" smtClean="0"/>
              <a:pPr/>
              <a:t>6</a:t>
            </a:fld>
            <a:endParaRPr lang="en-US" dirty="0"/>
          </a:p>
        </p:txBody>
      </p:sp>
      <p:sp>
        <p:nvSpPr>
          <p:cNvPr id="36" name="Text Box 5"/>
          <p:cNvSpPr txBox="1">
            <a:spLocks noChangeArrowheads="1"/>
          </p:cNvSpPr>
          <p:nvPr/>
        </p:nvSpPr>
        <p:spPr bwMode="auto">
          <a:xfrm>
            <a:off x="4114800" y="228600"/>
            <a:ext cx="4724400" cy="1938992"/>
          </a:xfrm>
          <a:prstGeom prst="rect">
            <a:avLst/>
          </a:prstGeom>
          <a:noFill/>
          <a:ln w="25400" cmpd="dbl">
            <a:noFill/>
            <a:miter lim="800000"/>
            <a:headEnd/>
            <a:tailEnd/>
          </a:ln>
          <a:effectLst/>
        </p:spPr>
        <p:txBody>
          <a:bodyPr wrap="square" anchor="ctr">
            <a:spAutoFit/>
          </a:bodyPr>
          <a:lstStyle/>
          <a:p>
            <a:pPr algn="r" eaLnBrk="0" hangingPunct="0"/>
            <a:r>
              <a:rPr lang="en-US" altLang="en-US" sz="2000" b="1"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rPr>
              <a:t>Maximize 10 x</a:t>
            </a:r>
            <a:r>
              <a:rPr lang="en-US" altLang="en-US" sz="2000" b="1" baseline="-25000"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rPr>
              <a:t>1</a:t>
            </a:r>
            <a:r>
              <a:rPr lang="en-US" altLang="en-US" sz="2000" b="1"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rPr>
              <a:t> + 8 x</a:t>
            </a:r>
            <a:r>
              <a:rPr lang="en-US" altLang="en-US" sz="2000" b="1" baseline="-25000"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rPr>
              <a:t>2 </a:t>
            </a:r>
            <a:r>
              <a:rPr lang="en-US" altLang="en-US" sz="2000" b="1" dirty="0" smtClean="0">
                <a:solidFill>
                  <a:srgbClr val="FF0000"/>
                </a:solidFill>
                <a:effectLst>
                  <a:outerShdw blurRad="38100" dist="38100" dir="2700000" algn="tl">
                    <a:srgbClr val="FFFFFF"/>
                  </a:outerShdw>
                </a:effectLst>
                <a:latin typeface="Arial" charset="0"/>
              </a:rPr>
              <a:t>= Z</a:t>
            </a:r>
            <a:r>
              <a:rPr lang="en-US" altLang="en-US" sz="2000" b="1"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rPr>
              <a:t> </a:t>
            </a:r>
          </a:p>
          <a:p>
            <a:pPr algn="r" eaLnBrk="0" hangingPunct="0"/>
            <a:r>
              <a:rPr lang="en-US" altLang="en-US" sz="2000" b="1" dirty="0" smtClean="0">
                <a:effectLst>
                  <a:outerShdw blurRad="38100" dist="38100" dir="2700000" algn="tl">
                    <a:srgbClr val="FFFFFF"/>
                  </a:outerShdw>
                </a:effectLst>
                <a:latin typeface="Verdana" pitchFamily="34" charset="0"/>
                <a:ea typeface="Verdana" pitchFamily="34" charset="0"/>
                <a:cs typeface="Verdana" pitchFamily="34" charset="0"/>
                <a:sym typeface="Wingdings"/>
              </a:rPr>
              <a:t></a:t>
            </a:r>
            <a:r>
              <a:rPr lang="en-US" altLang="en-US" sz="2000" b="1"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rPr>
              <a:t>  </a:t>
            </a:r>
            <a:r>
              <a:rPr lang="en-US" altLang="en-US" sz="2000" b="1" dirty="0" smtClean="0">
                <a:effectLst>
                  <a:outerShdw blurRad="38100" dist="38100" dir="2700000" algn="tl">
                    <a:srgbClr val="FFFFFF"/>
                  </a:outerShdw>
                </a:effectLst>
                <a:latin typeface="Arial" charset="0"/>
              </a:rPr>
              <a:t>7/10 </a:t>
            </a:r>
            <a:r>
              <a:rPr lang="en-US" altLang="en-US" sz="2000" b="1" dirty="0">
                <a:effectLst>
                  <a:outerShdw blurRad="38100" dist="38100" dir="2700000" algn="tl">
                    <a:srgbClr val="FFFFFF"/>
                  </a:outerShdw>
                </a:effectLst>
                <a:latin typeface="Arial" charset="0"/>
              </a:rPr>
              <a:t>x</a:t>
            </a:r>
            <a:r>
              <a:rPr lang="en-US" altLang="en-US" sz="2000" b="1" baseline="-25000" dirty="0">
                <a:effectLst>
                  <a:outerShdw blurRad="38100" dist="38100" dir="2700000" algn="tl">
                    <a:srgbClr val="FFFFFF"/>
                  </a:outerShdw>
                </a:effectLst>
                <a:latin typeface="Arial" charset="0"/>
              </a:rPr>
              <a:t>1</a:t>
            </a:r>
            <a:r>
              <a:rPr lang="en-US" altLang="en-US" sz="2000" b="1" dirty="0">
                <a:effectLst>
                  <a:outerShdw blurRad="38100" dist="38100" dir="2700000" algn="tl">
                    <a:srgbClr val="FFFFFF"/>
                  </a:outerShdw>
                </a:effectLst>
                <a:latin typeface="Arial" charset="0"/>
              </a:rPr>
              <a:t>  +  </a:t>
            </a:r>
            <a:r>
              <a:rPr lang="en-US" altLang="en-US" sz="2000" b="1" dirty="0" smtClean="0">
                <a:effectLst>
                  <a:outerShdw blurRad="38100" dist="38100" dir="2700000" algn="tl">
                    <a:srgbClr val="FFFFFF"/>
                  </a:outerShdw>
                </a:effectLst>
                <a:latin typeface="Arial" charset="0"/>
              </a:rPr>
              <a:t>    </a:t>
            </a:r>
            <a:r>
              <a:rPr lang="en-US" altLang="en-US" sz="2000" b="1" dirty="0">
                <a:effectLst>
                  <a:outerShdw blurRad="38100" dist="38100" dir="2700000" algn="tl">
                    <a:srgbClr val="FFFFFF"/>
                  </a:outerShdw>
                </a:effectLst>
                <a:latin typeface="Arial" charset="0"/>
              </a:rPr>
              <a:t>x</a:t>
            </a:r>
            <a:r>
              <a:rPr lang="en-US" altLang="en-US" sz="2000" b="1" baseline="-25000" dirty="0">
                <a:effectLst>
                  <a:outerShdw blurRad="38100" dist="38100" dir="2700000" algn="tl">
                    <a:srgbClr val="FFFFFF"/>
                  </a:outerShdw>
                </a:effectLst>
                <a:latin typeface="Arial" charset="0"/>
              </a:rPr>
              <a:t>2</a:t>
            </a:r>
            <a:r>
              <a:rPr lang="en-US" altLang="en-US" sz="2000" b="1" dirty="0">
                <a:effectLst>
                  <a:outerShdw blurRad="38100" dist="38100" dir="2700000" algn="tl">
                    <a:srgbClr val="FFFFFF"/>
                  </a:outerShdw>
                </a:effectLst>
                <a:latin typeface="Arial" charset="0"/>
              </a:rPr>
              <a:t> </a:t>
            </a:r>
            <a:r>
              <a:rPr lang="en-US" altLang="en-US" sz="2000" b="1" dirty="0">
                <a:effectLst>
                  <a:outerShdw blurRad="38100" dist="38100" dir="2700000" algn="tl">
                    <a:srgbClr val="FFFFFF"/>
                  </a:outerShdw>
                </a:effectLst>
                <a:latin typeface="Arial" charset="0"/>
                <a:sym typeface="Symbol" pitchFamily="18" charset="2"/>
              </a:rPr>
              <a:t>  630</a:t>
            </a:r>
          </a:p>
          <a:p>
            <a:pPr algn="r" eaLnBrk="0" hangingPunct="0"/>
            <a:r>
              <a:rPr lang="en-US" altLang="en-US" sz="2000" b="1" dirty="0" smtClean="0">
                <a:effectLst>
                  <a:outerShdw blurRad="38100" dist="38100" dir="2700000" algn="tl">
                    <a:srgbClr val="FFFFFF"/>
                  </a:outerShdw>
                </a:effectLst>
                <a:latin typeface="Arial" charset="0"/>
                <a:sym typeface="Wingdings"/>
              </a:rPr>
              <a:t>  </a:t>
            </a:r>
            <a:r>
              <a:rPr lang="en-US" altLang="en-US" sz="2000" b="1" dirty="0" smtClean="0">
                <a:effectLst>
                  <a:outerShdw blurRad="38100" dist="38100" dir="2700000" algn="tl">
                    <a:srgbClr val="FFFFFF"/>
                  </a:outerShdw>
                </a:effectLst>
                <a:latin typeface="Arial" charset="0"/>
              </a:rPr>
              <a:t>1/2 x</a:t>
            </a:r>
            <a:r>
              <a:rPr lang="en-US" altLang="en-US" sz="2000" b="1" baseline="-25000" dirty="0" smtClean="0">
                <a:effectLst>
                  <a:outerShdw blurRad="38100" dist="38100" dir="2700000" algn="tl">
                    <a:srgbClr val="FFFFFF"/>
                  </a:outerShdw>
                </a:effectLst>
                <a:latin typeface="Arial" charset="0"/>
              </a:rPr>
              <a:t>1</a:t>
            </a:r>
            <a:r>
              <a:rPr lang="en-US" altLang="en-US" sz="2000" b="1" dirty="0" smtClean="0">
                <a:effectLst>
                  <a:outerShdw blurRad="38100" dist="38100" dir="2700000" algn="tl">
                    <a:srgbClr val="FFFFFF"/>
                  </a:outerShdw>
                </a:effectLst>
                <a:latin typeface="Arial" charset="0"/>
              </a:rPr>
              <a:t>  </a:t>
            </a:r>
            <a:r>
              <a:rPr lang="en-US" altLang="en-US" sz="2000" b="1" dirty="0">
                <a:effectLst>
                  <a:outerShdw blurRad="38100" dist="38100" dir="2700000" algn="tl">
                    <a:srgbClr val="FFFFFF"/>
                  </a:outerShdw>
                </a:effectLst>
                <a:latin typeface="Arial" charset="0"/>
              </a:rPr>
              <a:t>+ 5/6 </a:t>
            </a:r>
            <a:r>
              <a:rPr lang="en-US" altLang="en-US" sz="2000" b="1" dirty="0" smtClean="0">
                <a:effectLst>
                  <a:outerShdw blurRad="38100" dist="38100" dir="2700000" algn="tl">
                    <a:srgbClr val="FFFFFF"/>
                  </a:outerShdw>
                </a:effectLst>
                <a:latin typeface="Arial" charset="0"/>
              </a:rPr>
              <a:t>x</a:t>
            </a:r>
            <a:r>
              <a:rPr lang="en-US" altLang="en-US" sz="2000" b="1" baseline="-25000" dirty="0" smtClean="0">
                <a:effectLst>
                  <a:outerShdw blurRad="38100" dist="38100" dir="2700000" algn="tl">
                    <a:srgbClr val="FFFFFF"/>
                  </a:outerShdw>
                </a:effectLst>
                <a:latin typeface="Arial" charset="0"/>
              </a:rPr>
              <a:t>2</a:t>
            </a:r>
            <a:r>
              <a:rPr lang="en-US" altLang="en-US" sz="2000" b="1" dirty="0" smtClean="0">
                <a:effectLst>
                  <a:outerShdw blurRad="38100" dist="38100" dir="2700000" algn="tl">
                    <a:srgbClr val="FFFFFF"/>
                  </a:outerShdw>
                </a:effectLst>
                <a:latin typeface="Arial" charset="0"/>
              </a:rPr>
              <a:t> </a:t>
            </a:r>
            <a:r>
              <a:rPr lang="en-US" altLang="en-US" sz="2000" b="1" dirty="0">
                <a:effectLst>
                  <a:outerShdw blurRad="38100" dist="38100" dir="2700000" algn="tl">
                    <a:srgbClr val="FFFFFF"/>
                  </a:outerShdw>
                </a:effectLst>
                <a:latin typeface="Arial" charset="0"/>
                <a:sym typeface="Symbol" pitchFamily="18" charset="2"/>
              </a:rPr>
              <a:t> </a:t>
            </a:r>
            <a:r>
              <a:rPr lang="en-US" altLang="en-US" sz="2000" b="1" dirty="0" smtClean="0">
                <a:effectLst>
                  <a:outerShdw blurRad="38100" dist="38100" dir="2700000" algn="tl">
                    <a:srgbClr val="FFFFFF"/>
                  </a:outerShdw>
                </a:effectLst>
                <a:latin typeface="Arial" charset="0"/>
                <a:sym typeface="Symbol" pitchFamily="18" charset="2"/>
              </a:rPr>
              <a:t>600                         </a:t>
            </a:r>
          </a:p>
          <a:p>
            <a:pPr algn="r" eaLnBrk="0" hangingPunct="0"/>
            <a:r>
              <a:rPr lang="en-US" altLang="en-US" sz="2000" b="1" dirty="0" smtClean="0">
                <a:effectLst>
                  <a:outerShdw blurRad="38100" dist="38100" dir="2700000" algn="tl">
                    <a:srgbClr val="FFFFFF"/>
                  </a:outerShdw>
                </a:effectLst>
                <a:latin typeface="Arial" charset="0"/>
                <a:sym typeface="Wingdings"/>
              </a:rPr>
              <a:t></a:t>
            </a:r>
            <a:r>
              <a:rPr lang="en-US" altLang="en-US" sz="2000" b="1" dirty="0" smtClean="0">
                <a:effectLst>
                  <a:outerShdw blurRad="38100" dist="38100" dir="2700000" algn="tl">
                    <a:srgbClr val="FFFFFF"/>
                  </a:outerShdw>
                </a:effectLst>
                <a:latin typeface="Arial" charset="0"/>
                <a:sym typeface="Symbol" pitchFamily="18" charset="2"/>
              </a:rPr>
              <a:t>  </a:t>
            </a:r>
            <a:r>
              <a:rPr lang="en-US" altLang="en-US" sz="2000" b="1" dirty="0" smtClean="0">
                <a:effectLst>
                  <a:outerShdw blurRad="38100" dist="38100" dir="2700000" algn="tl">
                    <a:srgbClr val="FFFFFF"/>
                  </a:outerShdw>
                </a:effectLst>
                <a:latin typeface="Arial" charset="0"/>
              </a:rPr>
              <a:t>x</a:t>
            </a:r>
            <a:r>
              <a:rPr lang="en-US" altLang="en-US" sz="2000" b="1" baseline="-25000" dirty="0" smtClean="0">
                <a:effectLst>
                  <a:outerShdw blurRad="38100" dist="38100" dir="2700000" algn="tl">
                    <a:srgbClr val="FFFFFF"/>
                  </a:outerShdw>
                </a:effectLst>
                <a:latin typeface="Arial" charset="0"/>
              </a:rPr>
              <a:t>1</a:t>
            </a:r>
            <a:r>
              <a:rPr lang="en-US" altLang="en-US" sz="2000" b="1" dirty="0" smtClean="0">
                <a:effectLst>
                  <a:outerShdw blurRad="38100" dist="38100" dir="2700000" algn="tl">
                    <a:srgbClr val="FFFFFF"/>
                  </a:outerShdw>
                </a:effectLst>
                <a:latin typeface="Arial" charset="0"/>
              </a:rPr>
              <a:t>  + 2/3 x</a:t>
            </a:r>
            <a:r>
              <a:rPr lang="en-US" altLang="en-US" sz="2000" b="1" baseline="-25000" dirty="0" smtClean="0">
                <a:effectLst>
                  <a:outerShdw blurRad="38100" dist="38100" dir="2700000" algn="tl">
                    <a:srgbClr val="FFFFFF"/>
                  </a:outerShdw>
                </a:effectLst>
                <a:latin typeface="Arial" charset="0"/>
              </a:rPr>
              <a:t>2</a:t>
            </a:r>
            <a:r>
              <a:rPr lang="en-US" altLang="en-US" sz="2000" b="1" dirty="0" smtClean="0">
                <a:effectLst>
                  <a:outerShdw blurRad="38100" dist="38100" dir="2700000" algn="tl">
                    <a:srgbClr val="FFFFFF"/>
                  </a:outerShdw>
                </a:effectLst>
                <a:latin typeface="Arial" charset="0"/>
              </a:rPr>
              <a:t> </a:t>
            </a:r>
            <a:r>
              <a:rPr lang="en-US" altLang="en-US" sz="2000" b="1" dirty="0" smtClean="0">
                <a:effectLst>
                  <a:outerShdw blurRad="38100" dist="38100" dir="2700000" algn="tl">
                    <a:srgbClr val="FFFFFF"/>
                  </a:outerShdw>
                </a:effectLst>
                <a:latin typeface="Arial" charset="0"/>
                <a:sym typeface="Symbol" pitchFamily="18" charset="2"/>
              </a:rPr>
              <a:t> 708</a:t>
            </a:r>
          </a:p>
          <a:p>
            <a:pPr algn="r" eaLnBrk="0" hangingPunct="0">
              <a:buFont typeface="Wingdings"/>
              <a:buChar char=""/>
            </a:pPr>
            <a:r>
              <a:rPr lang="en-US" altLang="en-US" sz="2000" b="1" dirty="0" smtClean="0">
                <a:effectLst>
                  <a:outerShdw blurRad="38100" dist="38100" dir="2700000" algn="tl">
                    <a:srgbClr val="FFFFFF"/>
                  </a:outerShdw>
                </a:effectLst>
                <a:latin typeface="Arial" charset="0"/>
                <a:sym typeface="Symbol" pitchFamily="18" charset="2"/>
              </a:rPr>
              <a:t>1</a:t>
            </a:r>
            <a:r>
              <a:rPr lang="en-US" altLang="en-US" sz="2000" b="1" dirty="0" smtClean="0">
                <a:effectLst>
                  <a:outerShdw blurRad="38100" dist="38100" dir="2700000" algn="tl">
                    <a:srgbClr val="FFFFFF"/>
                  </a:outerShdw>
                </a:effectLst>
                <a:latin typeface="Arial" charset="0"/>
              </a:rPr>
              <a:t>/10 x</a:t>
            </a:r>
            <a:r>
              <a:rPr lang="en-US" altLang="en-US" sz="2000" b="1" baseline="-25000" dirty="0" smtClean="0">
                <a:effectLst>
                  <a:outerShdw blurRad="38100" dist="38100" dir="2700000" algn="tl">
                    <a:srgbClr val="FFFFFF"/>
                  </a:outerShdw>
                </a:effectLst>
                <a:latin typeface="Arial" charset="0"/>
              </a:rPr>
              <a:t>1</a:t>
            </a:r>
            <a:r>
              <a:rPr lang="en-US" altLang="en-US" sz="2000" b="1" dirty="0" smtClean="0">
                <a:effectLst>
                  <a:outerShdw blurRad="38100" dist="38100" dir="2700000" algn="tl">
                    <a:srgbClr val="FFFFFF"/>
                  </a:outerShdw>
                </a:effectLst>
                <a:latin typeface="Arial" charset="0"/>
              </a:rPr>
              <a:t>  </a:t>
            </a:r>
            <a:r>
              <a:rPr lang="en-US" altLang="en-US" sz="2000" b="1" dirty="0">
                <a:effectLst>
                  <a:outerShdw blurRad="38100" dist="38100" dir="2700000" algn="tl">
                    <a:srgbClr val="FFFFFF"/>
                  </a:outerShdw>
                </a:effectLst>
                <a:latin typeface="Arial" charset="0"/>
              </a:rPr>
              <a:t>+ 1/4 </a:t>
            </a:r>
            <a:r>
              <a:rPr lang="en-US" altLang="en-US" sz="2000" b="1" dirty="0" smtClean="0">
                <a:effectLst>
                  <a:outerShdw blurRad="38100" dist="38100" dir="2700000" algn="tl">
                    <a:srgbClr val="FFFFFF"/>
                  </a:outerShdw>
                </a:effectLst>
                <a:latin typeface="Arial" charset="0"/>
              </a:rPr>
              <a:t>x</a:t>
            </a:r>
            <a:r>
              <a:rPr lang="en-US" altLang="en-US" sz="2000" b="1" baseline="-25000" dirty="0" smtClean="0">
                <a:effectLst>
                  <a:outerShdw blurRad="38100" dist="38100" dir="2700000" algn="tl">
                    <a:srgbClr val="FFFFFF"/>
                  </a:outerShdw>
                </a:effectLst>
                <a:latin typeface="Arial" charset="0"/>
              </a:rPr>
              <a:t>2</a:t>
            </a:r>
            <a:r>
              <a:rPr lang="en-US" altLang="en-US" sz="2000" b="1" dirty="0" smtClean="0">
                <a:effectLst>
                  <a:outerShdw blurRad="38100" dist="38100" dir="2700000" algn="tl">
                    <a:srgbClr val="FFFFFF"/>
                  </a:outerShdw>
                </a:effectLst>
                <a:latin typeface="Arial" charset="0"/>
              </a:rPr>
              <a:t> </a:t>
            </a:r>
            <a:r>
              <a:rPr lang="en-US" altLang="en-US" sz="2000" b="1" dirty="0">
                <a:effectLst>
                  <a:outerShdw blurRad="38100" dist="38100" dir="2700000" algn="tl">
                    <a:srgbClr val="FFFFFF"/>
                  </a:outerShdw>
                </a:effectLst>
                <a:latin typeface="Arial" charset="0"/>
                <a:sym typeface="Symbol" pitchFamily="18" charset="2"/>
              </a:rPr>
              <a:t> </a:t>
            </a:r>
            <a:r>
              <a:rPr lang="en-US" altLang="en-US" sz="2000" b="1" dirty="0" smtClean="0">
                <a:effectLst>
                  <a:outerShdw blurRad="38100" dist="38100" dir="2700000" algn="tl">
                    <a:srgbClr val="FFFFFF"/>
                  </a:outerShdw>
                </a:effectLst>
                <a:latin typeface="Arial" charset="0"/>
                <a:sym typeface="Symbol" pitchFamily="18" charset="2"/>
              </a:rPr>
              <a:t>135                         </a:t>
            </a:r>
          </a:p>
          <a:p>
            <a:pPr algn="r" eaLnBrk="0" hangingPunct="0"/>
            <a:r>
              <a:rPr lang="en-US" altLang="en-US" sz="2000" b="1" dirty="0" smtClean="0">
                <a:solidFill>
                  <a:srgbClr val="FF0000"/>
                </a:solidFill>
                <a:effectLst>
                  <a:outerShdw blurRad="38100" dist="38100" dir="2700000" algn="tl">
                    <a:srgbClr val="FFFFFF"/>
                  </a:outerShdw>
                </a:effectLst>
                <a:latin typeface="Arial" charset="0"/>
              </a:rPr>
              <a:t>x</a:t>
            </a:r>
            <a:r>
              <a:rPr lang="en-US" altLang="en-US" sz="2000" b="1" baseline="-25000" dirty="0" smtClean="0">
                <a:solidFill>
                  <a:srgbClr val="FF0000"/>
                </a:solidFill>
                <a:effectLst>
                  <a:outerShdw blurRad="38100" dist="38100" dir="2700000" algn="tl">
                    <a:srgbClr val="FFFFFF"/>
                  </a:outerShdw>
                </a:effectLst>
                <a:latin typeface="Arial" charset="0"/>
              </a:rPr>
              <a:t>1</a:t>
            </a:r>
            <a:r>
              <a:rPr lang="en-US" altLang="en-US" sz="2000" b="1" dirty="0" smtClean="0">
                <a:solidFill>
                  <a:srgbClr val="FF0000"/>
                </a:solidFill>
                <a:effectLst>
                  <a:outerShdw blurRad="38100" dist="38100" dir="2700000" algn="tl">
                    <a:srgbClr val="FFFFFF"/>
                  </a:outerShdw>
                </a:effectLst>
                <a:latin typeface="Arial" charset="0"/>
              </a:rPr>
              <a:t> </a:t>
            </a:r>
            <a:r>
              <a:rPr lang="en-US" altLang="en-US" sz="2000" b="1" dirty="0" smtClean="0">
                <a:solidFill>
                  <a:srgbClr val="FF0000"/>
                </a:solidFill>
                <a:effectLst>
                  <a:outerShdw blurRad="38100" dist="38100" dir="2700000" algn="tl">
                    <a:srgbClr val="FFFFFF"/>
                  </a:outerShdw>
                </a:effectLst>
                <a:latin typeface="Arial"/>
                <a:cs typeface="Arial"/>
                <a:sym typeface="Symbol" pitchFamily="18" charset="2"/>
              </a:rPr>
              <a:t>≥</a:t>
            </a:r>
            <a:r>
              <a:rPr lang="en-US" altLang="en-US" sz="2000" b="1" dirty="0" smtClean="0">
                <a:solidFill>
                  <a:srgbClr val="FF0000"/>
                </a:solidFill>
                <a:effectLst>
                  <a:outerShdw blurRad="38100" dist="38100" dir="2700000" algn="tl">
                    <a:srgbClr val="FFFFFF"/>
                  </a:outerShdw>
                </a:effectLst>
                <a:latin typeface="Arial" charset="0"/>
                <a:sym typeface="Symbol" pitchFamily="18" charset="2"/>
              </a:rPr>
              <a:t> 0, </a:t>
            </a:r>
            <a:r>
              <a:rPr lang="en-US" altLang="en-US" sz="2000" b="1" dirty="0" smtClean="0">
                <a:solidFill>
                  <a:srgbClr val="FF0000"/>
                </a:solidFill>
                <a:effectLst>
                  <a:outerShdw blurRad="38100" dist="38100" dir="2700000" algn="tl">
                    <a:srgbClr val="FFFFFF"/>
                  </a:outerShdw>
                </a:effectLst>
                <a:latin typeface="Arial" charset="0"/>
              </a:rPr>
              <a:t>x</a:t>
            </a:r>
            <a:r>
              <a:rPr lang="en-US" altLang="en-US" sz="2000" b="1" baseline="-25000" dirty="0" smtClean="0">
                <a:solidFill>
                  <a:srgbClr val="FF0000"/>
                </a:solidFill>
                <a:effectLst>
                  <a:outerShdw blurRad="38100" dist="38100" dir="2700000" algn="tl">
                    <a:srgbClr val="FFFFFF"/>
                  </a:outerShdw>
                </a:effectLst>
                <a:latin typeface="Arial" charset="0"/>
              </a:rPr>
              <a:t>2</a:t>
            </a:r>
            <a:r>
              <a:rPr lang="en-US" altLang="en-US" sz="2000" b="1" dirty="0" smtClean="0">
                <a:solidFill>
                  <a:srgbClr val="FF0000"/>
                </a:solidFill>
                <a:effectLst>
                  <a:outerShdw blurRad="38100" dist="38100" dir="2700000" algn="tl">
                    <a:srgbClr val="FFFFFF"/>
                  </a:outerShdw>
                </a:effectLst>
                <a:latin typeface="Arial" charset="0"/>
              </a:rPr>
              <a:t> </a:t>
            </a:r>
            <a:r>
              <a:rPr lang="en-US" altLang="en-US" sz="2000" b="1" dirty="0" smtClean="0">
                <a:solidFill>
                  <a:srgbClr val="FF0000"/>
                </a:solidFill>
                <a:effectLst>
                  <a:outerShdw blurRad="38100" dist="38100" dir="2700000" algn="tl">
                    <a:srgbClr val="FFFFFF"/>
                  </a:outerShdw>
                </a:effectLst>
                <a:latin typeface="Arial"/>
                <a:cs typeface="Arial"/>
                <a:sym typeface="Symbol" pitchFamily="18" charset="2"/>
              </a:rPr>
              <a:t>≥</a:t>
            </a:r>
            <a:r>
              <a:rPr lang="en-US" altLang="en-US" sz="2000" b="1" dirty="0" smtClean="0">
                <a:solidFill>
                  <a:srgbClr val="FF0000"/>
                </a:solidFill>
                <a:effectLst>
                  <a:outerShdw blurRad="38100" dist="38100" dir="2700000" algn="tl">
                    <a:srgbClr val="FFFFFF"/>
                  </a:outerShdw>
                </a:effectLst>
                <a:latin typeface="Arial" charset="0"/>
                <a:sym typeface="Symbol" pitchFamily="18" charset="2"/>
              </a:rPr>
              <a:t> 0          </a:t>
            </a:r>
            <a:r>
              <a:rPr lang="en-US" altLang="en-US" sz="2000" b="1" dirty="0" smtClean="0">
                <a:effectLst>
                  <a:outerShdw blurRad="38100" dist="38100" dir="2700000" algn="tl">
                    <a:srgbClr val="FFFFFF"/>
                  </a:outerShdw>
                </a:effectLst>
                <a:latin typeface="Arial" charset="0"/>
                <a:sym typeface="Wingdings"/>
              </a:rPr>
              <a:t> </a:t>
            </a:r>
            <a:r>
              <a:rPr lang="en-US" altLang="en-US" sz="2000" b="1" dirty="0" smtClean="0">
                <a:effectLst>
                  <a:outerShdw blurRad="38100" dist="38100" dir="2700000" algn="tl">
                    <a:srgbClr val="FFFFFF"/>
                  </a:outerShdw>
                </a:effectLst>
                <a:latin typeface="Arial" charset="0"/>
                <a:sym typeface="Symbol" pitchFamily="18" charset="2"/>
              </a:rPr>
              <a:t> </a:t>
            </a:r>
            <a:r>
              <a:rPr lang="en-US" altLang="en-US" sz="2000" b="1" dirty="0" smtClean="0">
                <a:effectLst>
                  <a:outerShdw blurRad="38100" dist="38100" dir="2700000" algn="tl">
                    <a:srgbClr val="FFFFFF"/>
                  </a:outerShdw>
                </a:effectLst>
                <a:latin typeface="Arial" charset="0"/>
              </a:rPr>
              <a:t>x</a:t>
            </a:r>
            <a:r>
              <a:rPr lang="en-US" altLang="en-US" sz="2000" b="1" baseline="-25000" dirty="0" smtClean="0">
                <a:effectLst>
                  <a:outerShdw blurRad="38100" dist="38100" dir="2700000" algn="tl">
                    <a:srgbClr val="FFFFFF"/>
                  </a:outerShdw>
                </a:effectLst>
                <a:latin typeface="Arial" charset="0"/>
              </a:rPr>
              <a:t>1</a:t>
            </a:r>
            <a:r>
              <a:rPr lang="en-US" altLang="en-US" sz="2000" b="1" dirty="0" smtClean="0">
                <a:effectLst>
                  <a:outerShdw blurRad="38100" dist="38100" dir="2700000" algn="tl">
                    <a:srgbClr val="FFFFFF"/>
                  </a:outerShdw>
                </a:effectLst>
                <a:latin typeface="Arial" charset="0"/>
              </a:rPr>
              <a:t>  +      x</a:t>
            </a:r>
            <a:r>
              <a:rPr lang="en-US" altLang="en-US" sz="2000" b="1" baseline="-25000" dirty="0" smtClean="0">
                <a:effectLst>
                  <a:outerShdw blurRad="38100" dist="38100" dir="2700000" algn="tl">
                    <a:srgbClr val="FFFFFF"/>
                  </a:outerShdw>
                </a:effectLst>
                <a:latin typeface="Arial" charset="0"/>
              </a:rPr>
              <a:t>2</a:t>
            </a:r>
            <a:r>
              <a:rPr lang="en-US" altLang="en-US" sz="2000" b="1" dirty="0" smtClean="0">
                <a:effectLst>
                  <a:outerShdw blurRad="38100" dist="38100" dir="2700000" algn="tl">
                    <a:srgbClr val="FFFFFF"/>
                  </a:outerShdw>
                </a:effectLst>
                <a:latin typeface="Arial" charset="0"/>
              </a:rPr>
              <a:t> </a:t>
            </a:r>
            <a:r>
              <a:rPr lang="en-US" altLang="en-US" sz="2000" b="1" dirty="0" smtClean="0">
                <a:effectLst>
                  <a:outerShdw blurRad="38100" dist="38100" dir="2700000" algn="tl">
                    <a:srgbClr val="FFFFFF"/>
                  </a:outerShdw>
                </a:effectLst>
                <a:latin typeface="Arial"/>
                <a:cs typeface="Arial"/>
                <a:sym typeface="Symbol" pitchFamily="18" charset="2"/>
              </a:rPr>
              <a:t>≥</a:t>
            </a:r>
            <a:r>
              <a:rPr lang="en-US" altLang="en-US" sz="2000" b="1" dirty="0" smtClean="0">
                <a:effectLst>
                  <a:outerShdw blurRad="38100" dist="38100" dir="2700000" algn="tl">
                    <a:srgbClr val="FFFFFF"/>
                  </a:outerShdw>
                </a:effectLst>
                <a:latin typeface="Arial" charset="0"/>
                <a:sym typeface="Symbol" pitchFamily="18" charset="2"/>
              </a:rPr>
              <a:t> 150</a:t>
            </a:r>
            <a:endParaRPr lang="en-US" altLang="en-US" sz="2000" b="1" dirty="0">
              <a:effectLst>
                <a:outerShdw blurRad="38100" dist="38100" dir="2700000" algn="tl">
                  <a:srgbClr val="FFFFFF"/>
                </a:outerShdw>
              </a:effectLst>
              <a:latin typeface="Arial" charset="0"/>
              <a:sym typeface="Symbol" pitchFamily="18" charset="2"/>
            </a:endParaRPr>
          </a:p>
        </p:txBody>
      </p:sp>
      <p:grpSp>
        <p:nvGrpSpPr>
          <p:cNvPr id="39" name="Group 38"/>
          <p:cNvGrpSpPr/>
          <p:nvPr/>
        </p:nvGrpSpPr>
        <p:grpSpPr>
          <a:xfrm>
            <a:off x="320040" y="1810512"/>
            <a:ext cx="7909560" cy="4714875"/>
            <a:chOff x="320040" y="1810512"/>
            <a:chExt cx="7909560" cy="4714875"/>
          </a:xfrm>
        </p:grpSpPr>
        <p:sp>
          <p:nvSpPr>
            <p:cNvPr id="28" name="Freeform 27"/>
            <p:cNvSpPr/>
            <p:nvPr/>
          </p:nvSpPr>
          <p:spPr bwMode="auto">
            <a:xfrm>
              <a:off x="788276" y="4430110"/>
              <a:ext cx="3358055" cy="1860331"/>
            </a:xfrm>
            <a:custGeom>
              <a:avLst/>
              <a:gdLst>
                <a:gd name="connsiteX0" fmla="*/ 15765 w 3358055"/>
                <a:gd name="connsiteY0" fmla="*/ 0 h 1860331"/>
                <a:gd name="connsiteX1" fmla="*/ 1387365 w 3358055"/>
                <a:gd name="connsiteY1" fmla="*/ 425669 h 1860331"/>
                <a:gd name="connsiteX2" fmla="*/ 2695903 w 3358055"/>
                <a:gd name="connsiteY2" fmla="*/ 1087821 h 1860331"/>
                <a:gd name="connsiteX3" fmla="*/ 3358055 w 3358055"/>
                <a:gd name="connsiteY3" fmla="*/ 1860331 h 1860331"/>
                <a:gd name="connsiteX4" fmla="*/ 725214 w 3358055"/>
                <a:gd name="connsiteY4" fmla="*/ 1860331 h 1860331"/>
                <a:gd name="connsiteX5" fmla="*/ 0 w 3358055"/>
                <a:gd name="connsiteY5" fmla="*/ 1261242 h 1860331"/>
                <a:gd name="connsiteX6" fmla="*/ 15765 w 3358055"/>
                <a:gd name="connsiteY6" fmla="*/ 0 h 1860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8055" h="1860331">
                  <a:moveTo>
                    <a:pt x="15765" y="0"/>
                  </a:moveTo>
                  <a:lnTo>
                    <a:pt x="1387365" y="425669"/>
                  </a:lnTo>
                  <a:lnTo>
                    <a:pt x="2695903" y="1087821"/>
                  </a:lnTo>
                  <a:lnTo>
                    <a:pt x="3358055" y="1860331"/>
                  </a:lnTo>
                  <a:lnTo>
                    <a:pt x="725214" y="1860331"/>
                  </a:lnTo>
                  <a:lnTo>
                    <a:pt x="0" y="1261242"/>
                  </a:lnTo>
                  <a:lnTo>
                    <a:pt x="15765" y="0"/>
                  </a:lnTo>
                  <a:close/>
                </a:path>
              </a:pathLst>
            </a:cu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nvGrpSpPr>
            <p:cNvPr id="35" name="Group 34"/>
            <p:cNvGrpSpPr/>
            <p:nvPr/>
          </p:nvGrpSpPr>
          <p:grpSpPr>
            <a:xfrm>
              <a:off x="320040" y="1810512"/>
              <a:ext cx="7909560" cy="4714875"/>
              <a:chOff x="320040" y="1810512"/>
              <a:chExt cx="7909560" cy="4714875"/>
            </a:xfrm>
          </p:grpSpPr>
          <p:cxnSp>
            <p:nvCxnSpPr>
              <p:cNvPr id="37" name="Straight Connector 36"/>
              <p:cNvCxnSpPr/>
              <p:nvPr/>
            </p:nvCxnSpPr>
            <p:spPr bwMode="auto">
              <a:xfrm>
                <a:off x="902208" y="2322019"/>
                <a:ext cx="4693920" cy="3987115"/>
              </a:xfrm>
              <a:prstGeom prst="line">
                <a:avLst/>
              </a:prstGeom>
              <a:solidFill>
                <a:schemeClr val="accent1"/>
              </a:solidFill>
              <a:ln w="50800" cap="flat" cmpd="sng" algn="ctr">
                <a:solidFill>
                  <a:srgbClr val="FF0000"/>
                </a:solidFill>
                <a:prstDash val="sysDash"/>
                <a:miter lim="800000"/>
                <a:headEnd type="none" w="med" len="med"/>
                <a:tailEnd type="none" w="med" len="med"/>
              </a:ln>
              <a:effectLst/>
            </p:spPr>
          </p:cxnSp>
          <p:grpSp>
            <p:nvGrpSpPr>
              <p:cNvPr id="33" name="Group 32"/>
              <p:cNvGrpSpPr/>
              <p:nvPr/>
            </p:nvGrpSpPr>
            <p:grpSpPr>
              <a:xfrm>
                <a:off x="320040" y="1810512"/>
                <a:ext cx="7909560" cy="4714875"/>
                <a:chOff x="320040" y="1810512"/>
                <a:chExt cx="7909560" cy="4714875"/>
              </a:xfrm>
            </p:grpSpPr>
            <p:grpSp>
              <p:nvGrpSpPr>
                <p:cNvPr id="2" name="Group 8"/>
                <p:cNvGrpSpPr/>
                <p:nvPr/>
              </p:nvGrpSpPr>
              <p:grpSpPr>
                <a:xfrm>
                  <a:off x="320040" y="1810512"/>
                  <a:ext cx="7638288" cy="4714875"/>
                  <a:chOff x="457200" y="838200"/>
                  <a:chExt cx="7638288" cy="4714875"/>
                </a:xfrm>
              </p:grpSpPr>
              <p:pic>
                <p:nvPicPr>
                  <p:cNvPr id="1026" name="Picture 2"/>
                  <p:cNvPicPr>
                    <a:picLocks noChangeAspect="1" noChangeArrowheads="1"/>
                  </p:cNvPicPr>
                  <p:nvPr/>
                </p:nvPicPr>
                <p:blipFill>
                  <a:blip r:embed="rId2" cstate="print"/>
                  <a:srcRect/>
                  <a:stretch>
                    <a:fillRect/>
                  </a:stretch>
                </p:blipFill>
                <p:spPr bwMode="auto">
                  <a:xfrm>
                    <a:off x="457200" y="838200"/>
                    <a:ext cx="647700" cy="4714875"/>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475488" y="5105400"/>
                    <a:ext cx="7620000" cy="428625"/>
                  </a:xfrm>
                  <a:prstGeom prst="rect">
                    <a:avLst/>
                  </a:prstGeom>
                  <a:noFill/>
                  <a:ln w="9525">
                    <a:noFill/>
                    <a:miter lim="800000"/>
                    <a:headEnd/>
                    <a:tailEnd/>
                  </a:ln>
                </p:spPr>
              </p:pic>
            </p:grpSp>
            <p:grpSp>
              <p:nvGrpSpPr>
                <p:cNvPr id="3" name="Group 33"/>
                <p:cNvGrpSpPr/>
                <p:nvPr/>
              </p:nvGrpSpPr>
              <p:grpSpPr>
                <a:xfrm>
                  <a:off x="762000" y="2514600"/>
                  <a:ext cx="6249988" cy="3814465"/>
                  <a:chOff x="762000" y="2514600"/>
                  <a:chExt cx="6249988" cy="3814465"/>
                </a:xfrm>
              </p:grpSpPr>
              <p:sp>
                <p:nvSpPr>
                  <p:cNvPr id="17" name="Line 15"/>
                  <p:cNvSpPr>
                    <a:spLocks noChangeShapeType="1"/>
                  </p:cNvSpPr>
                  <p:nvPr/>
                </p:nvSpPr>
                <p:spPr bwMode="auto">
                  <a:xfrm>
                    <a:off x="839788" y="3822700"/>
                    <a:ext cx="5486400" cy="2438400"/>
                  </a:xfrm>
                  <a:prstGeom prst="line">
                    <a:avLst/>
                  </a:prstGeom>
                  <a:noFill/>
                  <a:ln w="28575">
                    <a:solidFill>
                      <a:schemeClr val="tx1"/>
                    </a:solidFill>
                    <a:round/>
                    <a:headEnd/>
                    <a:tailEnd/>
                  </a:ln>
                  <a:effectLst/>
                </p:spPr>
                <p:txBody>
                  <a:bodyPr wrap="none"/>
                  <a:lstStyle/>
                  <a:p>
                    <a:endParaRPr lang="en-US" dirty="0"/>
                  </a:p>
                </p:txBody>
              </p:sp>
              <p:sp>
                <p:nvSpPr>
                  <p:cNvPr id="18" name="Line 17"/>
                  <p:cNvSpPr>
                    <a:spLocks noChangeShapeType="1"/>
                  </p:cNvSpPr>
                  <p:nvPr/>
                </p:nvSpPr>
                <p:spPr bwMode="auto">
                  <a:xfrm>
                    <a:off x="839788" y="4432300"/>
                    <a:ext cx="6172200" cy="1828800"/>
                  </a:xfrm>
                  <a:prstGeom prst="line">
                    <a:avLst/>
                  </a:prstGeom>
                  <a:noFill/>
                  <a:ln w="28575">
                    <a:solidFill>
                      <a:schemeClr val="accent2">
                        <a:lumMod val="75000"/>
                      </a:schemeClr>
                    </a:solidFill>
                    <a:round/>
                    <a:headEnd/>
                    <a:tailEnd/>
                  </a:ln>
                  <a:effectLst/>
                </p:spPr>
                <p:txBody>
                  <a:bodyPr wrap="none"/>
                  <a:lstStyle/>
                  <a:p>
                    <a:endParaRPr lang="en-US" dirty="0"/>
                  </a:p>
                </p:txBody>
              </p:sp>
              <p:sp>
                <p:nvSpPr>
                  <p:cNvPr id="19" name="Line 16"/>
                  <p:cNvSpPr>
                    <a:spLocks noChangeShapeType="1"/>
                  </p:cNvSpPr>
                  <p:nvPr/>
                </p:nvSpPr>
                <p:spPr bwMode="auto">
                  <a:xfrm>
                    <a:off x="839788" y="4127500"/>
                    <a:ext cx="4114800" cy="2133600"/>
                  </a:xfrm>
                  <a:prstGeom prst="line">
                    <a:avLst/>
                  </a:prstGeom>
                  <a:noFill/>
                  <a:ln w="28575">
                    <a:solidFill>
                      <a:srgbClr val="CC6600"/>
                    </a:solidFill>
                    <a:round/>
                    <a:headEnd/>
                    <a:tailEnd/>
                  </a:ln>
                  <a:effectLst/>
                </p:spPr>
                <p:txBody>
                  <a:bodyPr wrap="none"/>
                  <a:lstStyle/>
                  <a:p>
                    <a:endParaRPr lang="en-US" dirty="0"/>
                  </a:p>
                </p:txBody>
              </p:sp>
              <p:sp>
                <p:nvSpPr>
                  <p:cNvPr id="20" name="Line 14"/>
                  <p:cNvSpPr>
                    <a:spLocks noChangeShapeType="1"/>
                  </p:cNvSpPr>
                  <p:nvPr/>
                </p:nvSpPr>
                <p:spPr bwMode="auto">
                  <a:xfrm flipH="1" flipV="1">
                    <a:off x="838200" y="2514600"/>
                    <a:ext cx="3276600" cy="3733800"/>
                  </a:xfrm>
                  <a:prstGeom prst="line">
                    <a:avLst/>
                  </a:prstGeom>
                  <a:noFill/>
                  <a:ln w="28575">
                    <a:solidFill>
                      <a:srgbClr val="008000"/>
                    </a:solidFill>
                    <a:round/>
                    <a:headEnd/>
                    <a:tailEnd/>
                  </a:ln>
                  <a:effectLst/>
                </p:spPr>
                <p:txBody>
                  <a:bodyPr wrap="none"/>
                  <a:lstStyle/>
                  <a:p>
                    <a:endParaRPr lang="en-US" dirty="0"/>
                  </a:p>
                </p:txBody>
              </p:sp>
              <p:sp>
                <p:nvSpPr>
                  <p:cNvPr id="21" name="Rectangle 20"/>
                  <p:cNvSpPr/>
                  <p:nvPr/>
                </p:nvSpPr>
                <p:spPr>
                  <a:xfrm>
                    <a:off x="4572000" y="5867400"/>
                    <a:ext cx="458780" cy="461665"/>
                  </a:xfrm>
                  <a:prstGeom prst="rect">
                    <a:avLst/>
                  </a:prstGeom>
                </p:spPr>
                <p:txBody>
                  <a:bodyPr wrap="none">
                    <a:spAutoFit/>
                  </a:bodyPr>
                  <a:lstStyle/>
                  <a:p>
                    <a:r>
                      <a:rPr lang="en-US" altLang="en-US" b="1" dirty="0" smtClean="0">
                        <a:effectLst>
                          <a:outerShdw blurRad="38100" dist="38100" dir="2700000" algn="tl">
                            <a:srgbClr val="FFFFFF"/>
                          </a:outerShdw>
                        </a:effectLst>
                        <a:latin typeface="Verdana" pitchFamily="34" charset="0"/>
                        <a:ea typeface="Verdana" pitchFamily="34" charset="0"/>
                        <a:cs typeface="Verdana" pitchFamily="34" charset="0"/>
                        <a:sym typeface="Wingdings"/>
                      </a:rPr>
                      <a:t></a:t>
                    </a:r>
                    <a:endParaRPr lang="en-US" dirty="0"/>
                  </a:p>
                </p:txBody>
              </p:sp>
              <p:sp>
                <p:nvSpPr>
                  <p:cNvPr id="22" name="Rectangle 21"/>
                  <p:cNvSpPr/>
                  <p:nvPr/>
                </p:nvSpPr>
                <p:spPr>
                  <a:xfrm>
                    <a:off x="762000" y="5867400"/>
                    <a:ext cx="458780" cy="461665"/>
                  </a:xfrm>
                  <a:prstGeom prst="rect">
                    <a:avLst/>
                  </a:prstGeom>
                </p:spPr>
                <p:txBody>
                  <a:bodyPr wrap="none">
                    <a:spAutoFit/>
                  </a:bodyPr>
                  <a:lstStyle/>
                  <a:p>
                    <a:r>
                      <a:rPr lang="en-US" altLang="en-US" b="1" dirty="0" smtClean="0">
                        <a:effectLst>
                          <a:outerShdw blurRad="38100" dist="38100" dir="2700000" algn="tl">
                            <a:srgbClr val="FFFFFF"/>
                          </a:outerShdw>
                        </a:effectLst>
                        <a:latin typeface="Arial" charset="0"/>
                        <a:sym typeface="Wingdings"/>
                      </a:rPr>
                      <a:t></a:t>
                    </a:r>
                    <a:endParaRPr lang="en-US" dirty="0"/>
                  </a:p>
                </p:txBody>
              </p:sp>
              <p:sp>
                <p:nvSpPr>
                  <p:cNvPr id="23" name="Rectangle 22"/>
                  <p:cNvSpPr/>
                  <p:nvPr/>
                </p:nvSpPr>
                <p:spPr>
                  <a:xfrm>
                    <a:off x="1219200" y="2743200"/>
                    <a:ext cx="458780" cy="461665"/>
                  </a:xfrm>
                  <a:prstGeom prst="rect">
                    <a:avLst/>
                  </a:prstGeom>
                </p:spPr>
                <p:txBody>
                  <a:bodyPr wrap="none">
                    <a:spAutoFit/>
                  </a:bodyPr>
                  <a:lstStyle/>
                  <a:p>
                    <a:r>
                      <a:rPr lang="en-US" altLang="en-US" b="1" dirty="0" smtClean="0">
                        <a:effectLst>
                          <a:outerShdw blurRad="38100" dist="38100" dir="2700000" algn="tl">
                            <a:srgbClr val="FFFFFF"/>
                          </a:outerShdw>
                        </a:effectLst>
                        <a:latin typeface="Arial" charset="0"/>
                        <a:sym typeface="Wingdings"/>
                      </a:rPr>
                      <a:t></a:t>
                    </a:r>
                    <a:endParaRPr lang="en-US" dirty="0"/>
                  </a:p>
                </p:txBody>
              </p:sp>
              <p:sp>
                <p:nvSpPr>
                  <p:cNvPr id="24" name="Rectangle 23"/>
                  <p:cNvSpPr/>
                  <p:nvPr/>
                </p:nvSpPr>
                <p:spPr>
                  <a:xfrm>
                    <a:off x="990600" y="3505200"/>
                    <a:ext cx="458780" cy="461665"/>
                  </a:xfrm>
                  <a:prstGeom prst="rect">
                    <a:avLst/>
                  </a:prstGeom>
                </p:spPr>
                <p:txBody>
                  <a:bodyPr wrap="none">
                    <a:spAutoFit/>
                  </a:bodyPr>
                  <a:lstStyle/>
                  <a:p>
                    <a:r>
                      <a:rPr lang="en-US" altLang="en-US" b="1" dirty="0" smtClean="0">
                        <a:effectLst>
                          <a:outerShdw blurRad="38100" dist="38100" dir="2700000" algn="tl">
                            <a:srgbClr val="FFFFFF"/>
                          </a:outerShdw>
                        </a:effectLst>
                        <a:latin typeface="Arial" charset="0"/>
                        <a:sym typeface="Wingdings"/>
                      </a:rPr>
                      <a:t></a:t>
                    </a:r>
                    <a:endParaRPr lang="en-US" dirty="0"/>
                  </a:p>
                </p:txBody>
              </p:sp>
              <p:sp>
                <p:nvSpPr>
                  <p:cNvPr id="25" name="Rectangle 24"/>
                  <p:cNvSpPr/>
                  <p:nvPr/>
                </p:nvSpPr>
                <p:spPr>
                  <a:xfrm>
                    <a:off x="6477000" y="5791200"/>
                    <a:ext cx="458780" cy="461665"/>
                  </a:xfrm>
                  <a:prstGeom prst="rect">
                    <a:avLst/>
                  </a:prstGeom>
                </p:spPr>
                <p:txBody>
                  <a:bodyPr wrap="none">
                    <a:spAutoFit/>
                  </a:bodyPr>
                  <a:lstStyle/>
                  <a:p>
                    <a:r>
                      <a:rPr lang="en-US" altLang="en-US" b="1" dirty="0" smtClean="0">
                        <a:effectLst>
                          <a:outerShdw blurRad="38100" dist="38100" dir="2700000" algn="tl">
                            <a:srgbClr val="FFFFFF"/>
                          </a:outerShdw>
                        </a:effectLst>
                        <a:latin typeface="Arial" charset="0"/>
                        <a:sym typeface="Wingdings"/>
                      </a:rPr>
                      <a:t></a:t>
                    </a:r>
                    <a:endParaRPr lang="en-US" dirty="0"/>
                  </a:p>
                </p:txBody>
              </p:sp>
              <p:cxnSp>
                <p:nvCxnSpPr>
                  <p:cNvPr id="26" name="Straight Connector 25"/>
                  <p:cNvCxnSpPr/>
                  <p:nvPr/>
                </p:nvCxnSpPr>
                <p:spPr bwMode="auto">
                  <a:xfrm>
                    <a:off x="838200" y="5715000"/>
                    <a:ext cx="685800" cy="533400"/>
                  </a:xfrm>
                  <a:prstGeom prst="line">
                    <a:avLst/>
                  </a:prstGeom>
                  <a:solidFill>
                    <a:schemeClr val="accent1"/>
                  </a:solidFill>
                  <a:ln w="25400" cap="flat" cmpd="sng" algn="ctr">
                    <a:solidFill>
                      <a:srgbClr val="FF66CC"/>
                    </a:solidFill>
                    <a:prstDash val="solid"/>
                    <a:round/>
                    <a:headEnd type="none" w="med" len="med"/>
                    <a:tailEnd type="none" w="med" len="med"/>
                  </a:ln>
                  <a:effectLst/>
                </p:spPr>
              </p:cxnSp>
            </p:grpSp>
            <p:sp>
              <p:nvSpPr>
                <p:cNvPr id="49" name="TextBox 48"/>
                <p:cNvSpPr txBox="1"/>
                <p:nvPr/>
              </p:nvSpPr>
              <p:spPr>
                <a:xfrm>
                  <a:off x="1447800" y="2209800"/>
                  <a:ext cx="6705600" cy="400110"/>
                </a:xfrm>
                <a:prstGeom prst="rect">
                  <a:avLst/>
                </a:prstGeom>
                <a:noFill/>
              </p:spPr>
              <p:txBody>
                <a:bodyPr wrap="square" rtlCol="0">
                  <a:spAutoFit/>
                </a:bodyPr>
                <a:lstStyle/>
                <a:p>
                  <a:pPr algn="ctr"/>
                  <a:r>
                    <a:rPr lang="en-US" altLang="en-US" sz="2000" b="1" dirty="0" smtClean="0">
                      <a:solidFill>
                        <a:srgbClr val="CC0000"/>
                      </a:solidFill>
                      <a:effectLst>
                        <a:outerShdw blurRad="38100" dist="38100" dir="2700000" algn="tl">
                          <a:srgbClr val="FFFFFF"/>
                        </a:outerShdw>
                      </a:effectLst>
                      <a:latin typeface="Arial" charset="0"/>
                    </a:rPr>
                    <a:t>Optimal solution: </a:t>
                  </a:r>
                  <a:r>
                    <a:rPr lang="en-US" altLang="en-US" sz="2000" b="1"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rPr>
                    <a:t>x</a:t>
                  </a:r>
                  <a:r>
                    <a:rPr lang="en-US" altLang="en-US" sz="2000" b="1" baseline="-25000"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rPr>
                    <a:t>1</a:t>
                  </a:r>
                  <a:r>
                    <a:rPr lang="en-US" altLang="en-US" sz="2000" b="1"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rPr>
                    <a:t> = 540, x</a:t>
                  </a:r>
                  <a:r>
                    <a:rPr lang="en-US" altLang="en-US" sz="2000" b="1" baseline="-25000"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rPr>
                    <a:t>2</a:t>
                  </a:r>
                  <a:r>
                    <a:rPr lang="en-US" altLang="en-US" sz="2000" b="1"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rPr>
                    <a:t>= 252.  Z = 7416</a:t>
                  </a:r>
                </a:p>
              </p:txBody>
            </p:sp>
            <p:sp>
              <p:nvSpPr>
                <p:cNvPr id="51" name="TextBox 50"/>
                <p:cNvSpPr txBox="1"/>
                <p:nvPr/>
              </p:nvSpPr>
              <p:spPr>
                <a:xfrm>
                  <a:off x="2209800" y="2590800"/>
                  <a:ext cx="6019800" cy="707886"/>
                </a:xfrm>
                <a:prstGeom prst="rect">
                  <a:avLst/>
                </a:prstGeom>
                <a:noFill/>
              </p:spPr>
              <p:txBody>
                <a:bodyPr wrap="square" rtlCol="0">
                  <a:spAutoFit/>
                </a:bodyPr>
                <a:lstStyle/>
                <a:p>
                  <a:r>
                    <a:rPr lang="en-US" altLang="en-US" sz="2000" b="1" dirty="0" smtClean="0">
                      <a:solidFill>
                        <a:srgbClr val="CC0000"/>
                      </a:solidFill>
                      <a:effectLst>
                        <a:outerShdw blurRad="38100" dist="38100" dir="2700000" algn="tl">
                          <a:srgbClr val="FFFFFF"/>
                        </a:outerShdw>
                      </a:effectLst>
                      <a:latin typeface="Arial" charset="0"/>
                    </a:rPr>
                    <a:t>Binding constraints: </a:t>
                  </a:r>
                  <a:r>
                    <a:rPr lang="en-US" altLang="en-US" sz="2000" b="1" dirty="0" smtClean="0">
                      <a:effectLst>
                        <a:outerShdw blurRad="38100" dist="38100" dir="2700000" algn="tl">
                          <a:srgbClr val="FFFFFF"/>
                        </a:outerShdw>
                      </a:effectLst>
                      <a:latin typeface="Arial" charset="0"/>
                    </a:rPr>
                    <a:t>constraints intersecting at the optimal solution. </a:t>
                  </a:r>
                  <a:r>
                    <a:rPr lang="en-US" altLang="en-US" sz="2000" b="1" dirty="0" smtClean="0">
                      <a:effectLst>
                        <a:outerShdw blurRad="38100" dist="38100" dir="2700000" algn="tl">
                          <a:srgbClr val="FFFFFF"/>
                        </a:outerShdw>
                      </a:effectLst>
                      <a:latin typeface="Arial" charset="0"/>
                      <a:sym typeface="Wingdings"/>
                    </a:rPr>
                    <a:t>,</a:t>
                  </a:r>
                  <a:endParaRPr lang="en-US" altLang="en-US" sz="2000" b="1" dirty="0" smtClean="0">
                    <a:effectLst>
                      <a:outerShdw blurRad="38100" dist="38100" dir="2700000" algn="tl">
                        <a:srgbClr val="FFFFFF"/>
                      </a:outerShdw>
                    </a:effectLst>
                    <a:latin typeface="Arial" charset="0"/>
                  </a:endParaRPr>
                </a:p>
              </p:txBody>
            </p:sp>
            <p:sp>
              <p:nvSpPr>
                <p:cNvPr id="29" name="TextBox 28"/>
                <p:cNvSpPr txBox="1"/>
                <p:nvPr/>
              </p:nvSpPr>
              <p:spPr>
                <a:xfrm>
                  <a:off x="3124200" y="3352800"/>
                  <a:ext cx="4724400" cy="400110"/>
                </a:xfrm>
                <a:prstGeom prst="rect">
                  <a:avLst/>
                </a:prstGeom>
                <a:noFill/>
              </p:spPr>
              <p:txBody>
                <a:bodyPr wrap="square" rtlCol="0">
                  <a:spAutoFit/>
                </a:bodyPr>
                <a:lstStyle/>
                <a:p>
                  <a:r>
                    <a:rPr lang="en-US" altLang="en-US" sz="2000" b="1" dirty="0" smtClean="0">
                      <a:solidFill>
                        <a:srgbClr val="CC0000"/>
                      </a:solidFill>
                      <a:effectLst>
                        <a:outerShdw blurRad="38100" dist="38100" dir="2700000" algn="tl">
                          <a:srgbClr val="FFFFFF"/>
                        </a:outerShdw>
                      </a:effectLst>
                      <a:latin typeface="Arial" charset="0"/>
                    </a:rPr>
                    <a:t>Nonbinding constraint? </a:t>
                  </a:r>
                  <a:r>
                    <a:rPr lang="en-US" altLang="en-US" sz="2000" b="1" dirty="0" smtClean="0">
                      <a:effectLst>
                        <a:outerShdw blurRad="38100" dist="38100" dir="2700000" algn="tl">
                          <a:srgbClr val="FFFFFF"/>
                        </a:outerShdw>
                      </a:effectLst>
                      <a:latin typeface="Arial" charset="0"/>
                      <a:sym typeface="Wingdings"/>
                    </a:rPr>
                    <a:t>, and </a:t>
                  </a:r>
                  <a:endParaRPr lang="en-US" altLang="en-US" sz="2000" b="1" dirty="0" smtClean="0">
                    <a:effectLst>
                      <a:outerShdw blurRad="38100" dist="38100" dir="2700000" algn="tl">
                        <a:srgbClr val="FFFFFF"/>
                      </a:outerShdw>
                    </a:effectLst>
                    <a:latin typeface="Arial" charset="0"/>
                  </a:endParaRPr>
                </a:p>
              </p:txBody>
            </p:sp>
          </p:grpSp>
        </p:grpSp>
        <p:sp>
          <p:nvSpPr>
            <p:cNvPr id="30" name="Oval 29"/>
            <p:cNvSpPr/>
            <p:nvPr/>
          </p:nvSpPr>
          <p:spPr bwMode="auto">
            <a:xfrm>
              <a:off x="3383280" y="5394960"/>
              <a:ext cx="137160" cy="137160"/>
            </a:xfrm>
            <a:prstGeom prst="ellipse">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endParaRPr>
            </a:p>
          </p:txBody>
        </p:sp>
      </p:grpSp>
      <p:sp>
        <p:nvSpPr>
          <p:cNvPr id="31" name="AutoShape 15"/>
          <p:cNvSpPr>
            <a:spLocks noChangeArrowheads="1"/>
          </p:cNvSpPr>
          <p:nvPr/>
        </p:nvSpPr>
        <p:spPr bwMode="blackWhite">
          <a:xfrm>
            <a:off x="228600" y="152400"/>
            <a:ext cx="2057400" cy="1532334"/>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r>
              <a:rPr lang="en-US" sz="2800" b="1" dirty="0" smtClean="0">
                <a:solidFill>
                  <a:schemeClr val="tx2"/>
                </a:solidFill>
                <a:effectLst>
                  <a:outerShdw blurRad="38100" dist="38100" dir="2700000" algn="tl">
                    <a:srgbClr val="FFFFFF"/>
                  </a:outerShdw>
                </a:effectLst>
                <a:latin typeface="Verdana" pitchFamily="34" charset="0"/>
                <a:ea typeface="Verdana" pitchFamily="34" charset="0"/>
                <a:cs typeface="Verdana" pitchFamily="34" charset="0"/>
              </a:rPr>
              <a:t>Solver “Answer Report”</a:t>
            </a:r>
          </a:p>
        </p:txBody>
      </p:sp>
      <p:sp>
        <p:nvSpPr>
          <p:cNvPr id="32" name="TextBox 31"/>
          <p:cNvSpPr txBox="1"/>
          <p:nvPr/>
        </p:nvSpPr>
        <p:spPr>
          <a:xfrm>
            <a:off x="2743200" y="381000"/>
            <a:ext cx="1905000" cy="1200329"/>
          </a:xfrm>
          <a:prstGeom prst="rect">
            <a:avLst/>
          </a:prstGeom>
          <a:noFill/>
        </p:spPr>
        <p:txBody>
          <a:bodyPr wrap="square" lIns="18288" rIns="18288" rtlCol="0">
            <a:spAutoFit/>
          </a:bodyPr>
          <a:lstStyle/>
          <a:p>
            <a:r>
              <a:rPr lang="en-US" b="1" dirty="0" smtClean="0">
                <a:effectLst>
                  <a:outerShdw blurRad="38100" dist="38100" dir="2700000" algn="tl">
                    <a:srgbClr val="FFFFFF"/>
                  </a:outerShdw>
                </a:effectLst>
                <a:latin typeface="Calibri" pitchFamily="34" charset="0"/>
                <a:cs typeface="Calibri" pitchFamily="34" charset="0"/>
              </a:rPr>
              <a:t>Consider the Golf Bag problem. </a:t>
            </a:r>
            <a:endParaRPr lang="en-US" dirty="0">
              <a:latin typeface="Calibri" pitchFamily="34" charset="0"/>
              <a:cs typeface="Calibri" pitchFamily="34" charset="0"/>
            </a:endParaRPr>
          </a:p>
        </p:txBody>
      </p:sp>
      <p:sp>
        <p:nvSpPr>
          <p:cNvPr id="40" name="TextBox 39"/>
          <p:cNvSpPr txBox="1"/>
          <p:nvPr/>
        </p:nvSpPr>
        <p:spPr>
          <a:xfrm>
            <a:off x="4495800" y="4114800"/>
            <a:ext cx="3657600" cy="830997"/>
          </a:xfrm>
          <a:prstGeom prst="rect">
            <a:avLst/>
          </a:prstGeom>
          <a:noFill/>
        </p:spPr>
        <p:txBody>
          <a:bodyPr wrap="square" lIns="18288" rIns="18288" rtlCol="0">
            <a:spAutoFit/>
          </a:bodyPr>
          <a:lstStyle/>
          <a:p>
            <a:r>
              <a:rPr lang="en-US" b="1" dirty="0" smtClean="0">
                <a:solidFill>
                  <a:schemeClr val="tx2"/>
                </a:solidFill>
                <a:effectLst>
                  <a:outerShdw blurRad="38100" dist="38100" dir="2700000" algn="tl">
                    <a:srgbClr val="FFFFFF"/>
                  </a:outerShdw>
                </a:effectLst>
                <a:latin typeface="Verdana" pitchFamily="34" charset="0"/>
                <a:ea typeface="Verdana" pitchFamily="34" charset="0"/>
                <a:cs typeface="Verdana" pitchFamily="34" charset="0"/>
              </a:rPr>
              <a:t>Now consider the Solver solution.</a:t>
            </a:r>
            <a:endParaRPr lang="en-US" b="1" dirty="0">
              <a:solidFill>
                <a:schemeClr val="tx2"/>
              </a:solidFill>
              <a:effectLst>
                <a:outerShdw blurRad="38100" dist="38100" dir="2700000" algn="tl">
                  <a:srgbClr val="FFFFFF"/>
                </a:outerShdw>
              </a:effectLst>
              <a:latin typeface="Verdana" pitchFamily="34" charset="0"/>
              <a:ea typeface="Verdana" pitchFamily="34" charset="0"/>
              <a:cs typeface="Verdana" pitchFamily="34"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4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smtClean="0"/>
              <a:t>LP: Sensitivity Analysis</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7</a:t>
            </a:fld>
            <a:endParaRPr lang="en-US" dirty="0"/>
          </a:p>
        </p:txBody>
      </p:sp>
      <p:pic>
        <p:nvPicPr>
          <p:cNvPr id="3075" name="Picture 3"/>
          <p:cNvPicPr>
            <a:picLocks noChangeAspect="1" noChangeArrowheads="1"/>
          </p:cNvPicPr>
          <p:nvPr/>
        </p:nvPicPr>
        <p:blipFill>
          <a:blip r:embed="rId2" cstate="print"/>
          <a:srcRect/>
          <a:stretch>
            <a:fillRect/>
          </a:stretch>
        </p:blipFill>
        <p:spPr bwMode="auto">
          <a:xfrm>
            <a:off x="304800" y="2629257"/>
            <a:ext cx="4371975" cy="3038475"/>
          </a:xfrm>
          <a:prstGeom prst="rect">
            <a:avLst/>
          </a:prstGeom>
          <a:noFill/>
          <a:ln w="9525">
            <a:noFill/>
            <a:miter lim="800000"/>
            <a:headEnd/>
            <a:tailEnd/>
          </a:ln>
        </p:spPr>
      </p:pic>
      <p:sp>
        <p:nvSpPr>
          <p:cNvPr id="5" name="TextBox 4"/>
          <p:cNvSpPr txBox="1"/>
          <p:nvPr/>
        </p:nvSpPr>
        <p:spPr>
          <a:xfrm>
            <a:off x="265390" y="228600"/>
            <a:ext cx="4116110" cy="830997"/>
          </a:xfrm>
          <a:prstGeom prst="rect">
            <a:avLst/>
          </a:prstGeom>
          <a:noFill/>
        </p:spPr>
        <p:txBody>
          <a:bodyPr wrap="square" rtlCol="0">
            <a:spAutoFit/>
          </a:bodyPr>
          <a:lstStyle/>
          <a:p>
            <a:r>
              <a:rPr lang="en-US" b="1" dirty="0">
                <a:effectLst>
                  <a:outerShdw blurRad="38100" dist="38100" dir="2700000" algn="tl">
                    <a:srgbClr val="FFFFFF"/>
                  </a:outerShdw>
                </a:effectLst>
                <a:latin typeface="Calibri" pitchFamily="34" charset="0"/>
                <a:cs typeface="Calibri" pitchFamily="34" charset="0"/>
              </a:rPr>
              <a:t>Set up the problem, click “Solve” and the box appears</a:t>
            </a:r>
            <a:r>
              <a:rPr lang="en-US" b="1" dirty="0" smtClean="0">
                <a:effectLst>
                  <a:outerShdw blurRad="38100" dist="38100" dir="2700000" algn="tl">
                    <a:srgbClr val="FFFFFF"/>
                  </a:outerShdw>
                </a:effectLst>
                <a:latin typeface="Arial" charset="0"/>
              </a:rPr>
              <a:t>.</a:t>
            </a:r>
            <a:endParaRPr lang="en-US" dirty="0"/>
          </a:p>
        </p:txBody>
      </p:sp>
      <p:sp>
        <p:nvSpPr>
          <p:cNvPr id="8" name="TextBox 7"/>
          <p:cNvSpPr txBox="1"/>
          <p:nvPr/>
        </p:nvSpPr>
        <p:spPr>
          <a:xfrm>
            <a:off x="265390" y="1059597"/>
            <a:ext cx="4086225" cy="1569660"/>
          </a:xfrm>
          <a:prstGeom prst="rect">
            <a:avLst/>
          </a:prstGeom>
          <a:noFill/>
          <a:ln>
            <a:noFill/>
          </a:ln>
        </p:spPr>
        <p:txBody>
          <a:bodyPr wrap="square" rtlCol="0">
            <a:spAutoFit/>
          </a:bodyPr>
          <a:lstStyle/>
          <a:p>
            <a:r>
              <a:rPr lang="en-US" b="1" dirty="0" smtClean="0">
                <a:effectLst>
                  <a:outerShdw blurRad="38100" dist="38100" dir="2700000" algn="tl">
                    <a:srgbClr val="FFFFFF"/>
                  </a:outerShdw>
                </a:effectLst>
                <a:latin typeface="Calibri" pitchFamily="34" charset="0"/>
                <a:cs typeface="Calibri" pitchFamily="34" charset="0"/>
              </a:rPr>
              <a:t>If you select only “OK”,  you can read  values of decision variables and the objective function.</a:t>
            </a:r>
          </a:p>
        </p:txBody>
      </p:sp>
      <p:sp>
        <p:nvSpPr>
          <p:cNvPr id="9" name="TextBox 8"/>
          <p:cNvSpPr txBox="1"/>
          <p:nvPr/>
        </p:nvSpPr>
        <p:spPr>
          <a:xfrm>
            <a:off x="304800" y="5889724"/>
            <a:ext cx="7772400" cy="461665"/>
          </a:xfrm>
          <a:prstGeom prst="rect">
            <a:avLst/>
          </a:prstGeom>
          <a:noFill/>
          <a:ln>
            <a:noFill/>
          </a:ln>
        </p:spPr>
        <p:txBody>
          <a:bodyPr wrap="square" rtlCol="0">
            <a:spAutoFit/>
          </a:bodyPr>
          <a:lstStyle/>
          <a:p>
            <a:r>
              <a:rPr lang="en-US" b="1" dirty="0" smtClean="0">
                <a:effectLst>
                  <a:outerShdw blurRad="38100" dist="38100" dir="2700000" algn="tl">
                    <a:srgbClr val="FFFFFF"/>
                  </a:outerShdw>
                </a:effectLst>
                <a:latin typeface="Calibri" pitchFamily="34" charset="0"/>
                <a:cs typeface="Calibri" pitchFamily="34" charset="0"/>
              </a:rPr>
              <a:t>Next slides shows the report (re-formatted).</a:t>
            </a:r>
            <a:endParaRPr lang="en-US" dirty="0">
              <a:latin typeface="Calibri" pitchFamily="34" charset="0"/>
              <a:cs typeface="Calibri"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228600"/>
            <a:ext cx="4052171" cy="31032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6" name="Group 5"/>
          <p:cNvGrpSpPr/>
          <p:nvPr/>
        </p:nvGrpSpPr>
        <p:grpSpPr>
          <a:xfrm>
            <a:off x="4876800" y="731520"/>
            <a:ext cx="3962400" cy="5158204"/>
            <a:chOff x="4876800" y="731520"/>
            <a:chExt cx="3962400" cy="5158204"/>
          </a:xfrm>
        </p:grpSpPr>
        <p:sp>
          <p:nvSpPr>
            <p:cNvPr id="10" name="TextBox 9"/>
            <p:cNvSpPr txBox="1"/>
            <p:nvPr/>
          </p:nvSpPr>
          <p:spPr>
            <a:xfrm>
              <a:off x="4876800" y="3581400"/>
              <a:ext cx="3962400" cy="2308324"/>
            </a:xfrm>
            <a:prstGeom prst="rect">
              <a:avLst/>
            </a:prstGeom>
            <a:noFill/>
            <a:ln>
              <a:noFill/>
            </a:ln>
          </p:spPr>
          <p:txBody>
            <a:bodyPr wrap="square" rtlCol="0">
              <a:spAutoFit/>
            </a:bodyPr>
            <a:lstStyle/>
            <a:p>
              <a:r>
                <a:rPr lang="en-US" b="1" dirty="0" smtClean="0">
                  <a:effectLst>
                    <a:outerShdw blurRad="38100" dist="38100" dir="2700000" algn="tl">
                      <a:srgbClr val="FFFFFF"/>
                    </a:outerShdw>
                  </a:effectLst>
                  <a:latin typeface="Calibri" pitchFamily="34" charset="0"/>
                  <a:cs typeface="Calibri" pitchFamily="34" charset="0"/>
                </a:rPr>
                <a:t>Instead of selecting only “OK”,  select “Answer”  under Reports and then click “OK”. A new sheet called “Answer Report xx” is added to your workbook.    </a:t>
              </a:r>
              <a:endParaRPr lang="en-US" dirty="0">
                <a:latin typeface="Calibri" pitchFamily="34" charset="0"/>
                <a:cs typeface="Calibri" pitchFamily="34" charset="0"/>
              </a:endParaRPr>
            </a:p>
          </p:txBody>
        </p:sp>
        <p:sp>
          <p:nvSpPr>
            <p:cNvPr id="4" name="TextBox 3"/>
            <p:cNvSpPr txBox="1"/>
            <p:nvPr/>
          </p:nvSpPr>
          <p:spPr>
            <a:xfrm>
              <a:off x="6949440" y="731520"/>
              <a:ext cx="609600" cy="365760"/>
            </a:xfrm>
            <a:prstGeom prst="rect">
              <a:avLst/>
            </a:prstGeom>
            <a:noFill/>
          </p:spPr>
          <p:txBody>
            <a:bodyPr wrap="square" rtlCol="0">
              <a:spAutoFit/>
            </a:bodyPr>
            <a:lstStyle/>
            <a:p>
              <a:r>
                <a:rPr lang="en-US" b="1" dirty="0">
                  <a:effectLst>
                    <a:outerShdw blurRad="38100" dist="38100" dir="2700000" algn="tl">
                      <a:srgbClr val="FFFFFF"/>
                    </a:outerShdw>
                  </a:effectLst>
                  <a:latin typeface="Calibri" pitchFamily="34" charset="0"/>
                  <a:cs typeface="Calibri" pitchFamily="34" charset="0"/>
                  <a:sym typeface="Wingdings"/>
                </a:rPr>
                <a:t></a:t>
              </a:r>
              <a:endParaRPr lang="en-US" dirty="0"/>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smtClean="0"/>
              <a:t>LP: Sensitivity Analysis</a:t>
            </a:r>
            <a:endParaRPr lang="en-US" dirty="0"/>
          </a:p>
        </p:txBody>
      </p:sp>
      <p:sp>
        <p:nvSpPr>
          <p:cNvPr id="3" name="Slide Number Placeholder 2"/>
          <p:cNvSpPr>
            <a:spLocks noGrp="1"/>
          </p:cNvSpPr>
          <p:nvPr>
            <p:ph type="sldNum" sz="quarter" idx="11"/>
          </p:nvPr>
        </p:nvSpPr>
        <p:spPr/>
        <p:txBody>
          <a:bodyPr/>
          <a:lstStyle/>
          <a:p>
            <a:fld id="{D800FC57-747A-4054-A3DF-63D163080A4A}" type="slidenum">
              <a:rPr lang="en-US" smtClean="0"/>
              <a:pPr/>
              <a:t>8</a:t>
            </a:fld>
            <a:endParaRPr lang="en-US" dirty="0"/>
          </a:p>
        </p:txBody>
      </p:sp>
      <p:sp>
        <p:nvSpPr>
          <p:cNvPr id="8" name="TextBox 7"/>
          <p:cNvSpPr txBox="1"/>
          <p:nvPr/>
        </p:nvSpPr>
        <p:spPr>
          <a:xfrm>
            <a:off x="2286000" y="228600"/>
            <a:ext cx="6629400" cy="1200329"/>
          </a:xfrm>
          <a:prstGeom prst="rect">
            <a:avLst/>
          </a:prstGeom>
          <a:noFill/>
        </p:spPr>
        <p:txBody>
          <a:bodyPr wrap="square" lIns="18288" rIns="18288" rtlCol="0">
            <a:spAutoFit/>
          </a:bodyPr>
          <a:lstStyle/>
          <a:p>
            <a:r>
              <a:rPr lang="en-US" b="1" dirty="0" smtClean="0">
                <a:effectLst>
                  <a:outerShdw blurRad="38100" dist="38100" dir="2700000" algn="tl">
                    <a:srgbClr val="FFFFFF"/>
                  </a:outerShdw>
                </a:effectLst>
                <a:latin typeface="Calibri" pitchFamily="34" charset="0"/>
                <a:cs typeface="Calibri" pitchFamily="34" charset="0"/>
              </a:rPr>
              <a:t>The answer report has three tables:  </a:t>
            </a:r>
          </a:p>
          <a:p>
            <a:r>
              <a:rPr lang="en-US" b="1" dirty="0" smtClean="0">
                <a:effectLst>
                  <a:outerShdw blurRad="38100" dist="38100" dir="2700000" algn="tl">
                    <a:srgbClr val="FFFFFF"/>
                  </a:outerShdw>
                </a:effectLst>
                <a:latin typeface="Calibri" pitchFamily="34" charset="0"/>
                <a:cs typeface="Calibri" pitchFamily="34" charset="0"/>
              </a:rPr>
              <a:t>1:  Objective Cell – for the objective function </a:t>
            </a:r>
          </a:p>
          <a:p>
            <a:r>
              <a:rPr lang="en-US" b="1" dirty="0" smtClean="0">
                <a:effectLst>
                  <a:outerShdw blurRad="38100" dist="38100" dir="2700000" algn="tl">
                    <a:srgbClr val="FFFFFF"/>
                  </a:outerShdw>
                </a:effectLst>
                <a:latin typeface="Calibri" pitchFamily="34" charset="0"/>
                <a:cs typeface="Calibri" pitchFamily="34" charset="0"/>
              </a:rPr>
              <a:t>2:  Variable Cells </a:t>
            </a:r>
            <a:r>
              <a:rPr lang="en-US" b="1" dirty="0">
                <a:effectLst>
                  <a:outerShdw blurRad="38100" dist="38100" dir="2700000" algn="tl">
                    <a:srgbClr val="FFFFFF"/>
                  </a:outerShdw>
                </a:effectLst>
                <a:latin typeface="Calibri" pitchFamily="34" charset="0"/>
                <a:cs typeface="Calibri" pitchFamily="34" charset="0"/>
              </a:rPr>
              <a:t> </a:t>
            </a:r>
            <a:r>
              <a:rPr lang="en-US" b="1" dirty="0" smtClean="0">
                <a:effectLst>
                  <a:outerShdw blurRad="38100" dist="38100" dir="2700000" algn="tl">
                    <a:srgbClr val="FFFFFF"/>
                  </a:outerShdw>
                </a:effectLst>
                <a:latin typeface="Calibri" pitchFamily="34" charset="0"/>
                <a:cs typeface="Calibri" pitchFamily="34" charset="0"/>
              </a:rPr>
              <a:t>                  3: for constraints. </a:t>
            </a:r>
            <a:endParaRPr lang="en-US" dirty="0">
              <a:latin typeface="Calibri" pitchFamily="34" charset="0"/>
              <a:cs typeface="Calibri" pitchFamily="34" charset="0"/>
            </a:endParaRPr>
          </a:p>
        </p:txBody>
      </p:sp>
      <p:sp>
        <p:nvSpPr>
          <p:cNvPr id="12" name="TextBox 11"/>
          <p:cNvSpPr txBox="1"/>
          <p:nvPr/>
        </p:nvSpPr>
        <p:spPr>
          <a:xfrm>
            <a:off x="6268069" y="1523999"/>
            <a:ext cx="2743200" cy="830997"/>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Calibri" pitchFamily="34" charset="0"/>
                <a:cs typeface="Calibri" pitchFamily="34" charset="0"/>
              </a:rPr>
              <a:t>Let’s try to interpret some features..</a:t>
            </a:r>
            <a:endParaRPr lang="en-US" dirty="0"/>
          </a:p>
        </p:txBody>
      </p:sp>
      <p:sp>
        <p:nvSpPr>
          <p:cNvPr id="13" name="AutoShape 15"/>
          <p:cNvSpPr>
            <a:spLocks noChangeArrowheads="1"/>
          </p:cNvSpPr>
          <p:nvPr/>
        </p:nvSpPr>
        <p:spPr bwMode="blackWhite">
          <a:xfrm>
            <a:off x="228600" y="152400"/>
            <a:ext cx="1828800" cy="1055608"/>
          </a:xfrm>
          <a:prstGeom prst="roundRect">
            <a:avLst>
              <a:gd name="adj" fmla="val 16667"/>
            </a:avLst>
          </a:prstGeom>
          <a:gradFill rotWithShape="1">
            <a:gsLst>
              <a:gs pos="0">
                <a:srgbClr val="0000FF"/>
              </a:gs>
              <a:gs pos="50000">
                <a:srgbClr val="00CCFF"/>
              </a:gs>
              <a:gs pos="100000">
                <a:srgbClr val="0000FF"/>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a:spAutoFit/>
          </a:bodyPr>
          <a:lstStyle/>
          <a:p>
            <a:r>
              <a:rPr lang="en-US" sz="2800" b="1" dirty="0" smtClean="0">
                <a:solidFill>
                  <a:schemeClr val="tx2"/>
                </a:solidFill>
                <a:effectLst>
                  <a:outerShdw blurRad="38100" dist="38100" dir="2700000" algn="tl">
                    <a:srgbClr val="FFFFFF"/>
                  </a:outerShdw>
                </a:effectLst>
                <a:latin typeface="Verdana" pitchFamily="34" charset="0"/>
                <a:ea typeface="Verdana" pitchFamily="34" charset="0"/>
                <a:cs typeface="Verdana" pitchFamily="34" charset="0"/>
              </a:rPr>
              <a:t>Answer Report</a:t>
            </a:r>
          </a:p>
        </p:txBody>
      </p:sp>
      <p:sp>
        <p:nvSpPr>
          <p:cNvPr id="14" name="TextBox 13"/>
          <p:cNvSpPr txBox="1"/>
          <p:nvPr/>
        </p:nvSpPr>
        <p:spPr>
          <a:xfrm>
            <a:off x="6705600" y="4876800"/>
            <a:ext cx="2209800" cy="1569660"/>
          </a:xfrm>
          <a:prstGeom prst="rect">
            <a:avLst/>
          </a:prstGeom>
          <a:noFill/>
        </p:spPr>
        <p:txBody>
          <a:bodyPr wrap="square" rtlCol="0">
            <a:spAutoFit/>
          </a:bodyPr>
          <a:lstStyle/>
          <a:p>
            <a:r>
              <a:rPr lang="en-US" b="1" dirty="0" smtClean="0">
                <a:effectLst>
                  <a:outerShdw blurRad="38100" dist="38100" dir="2700000" algn="tl">
                    <a:srgbClr val="FFFFFF"/>
                  </a:outerShdw>
                </a:effectLst>
                <a:latin typeface="Calibri" pitchFamily="34" charset="0"/>
                <a:cs typeface="Calibri" pitchFamily="34" charset="0"/>
              </a:rPr>
              <a:t>You may want to rename this Answer Report worksheet.</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428929"/>
            <a:ext cx="5772150" cy="4657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val 4"/>
          <p:cNvSpPr/>
          <p:nvPr/>
        </p:nvSpPr>
        <p:spPr bwMode="auto">
          <a:xfrm rot="20436800">
            <a:off x="3773706" y="2782087"/>
            <a:ext cx="4736837" cy="697893"/>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b="1" dirty="0" smtClean="0">
                <a:effectLst>
                  <a:outerShdw blurRad="38100" dist="38100" dir="2700000" algn="tl">
                    <a:srgbClr val="FFFFFF"/>
                  </a:outerShdw>
                </a:effectLst>
                <a:latin typeface="Arial" charset="0"/>
              </a:rPr>
              <a:t>    Optimal profit</a:t>
            </a:r>
          </a:p>
        </p:txBody>
      </p:sp>
      <p:sp>
        <p:nvSpPr>
          <p:cNvPr id="9" name="Oval 8"/>
          <p:cNvSpPr/>
          <p:nvPr/>
        </p:nvSpPr>
        <p:spPr bwMode="auto">
          <a:xfrm rot="21276955">
            <a:off x="4083463" y="3692216"/>
            <a:ext cx="4117320" cy="110831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b="1" dirty="0" smtClean="0">
                <a:effectLst>
                  <a:outerShdw blurRad="38100" dist="38100" dir="2700000" algn="tl">
                    <a:srgbClr val="FFFFFF"/>
                  </a:outerShdw>
                </a:effectLst>
                <a:latin typeface="Arial" charset="0"/>
              </a:rPr>
              <a:t>   Optimal variable values</a:t>
            </a:r>
          </a:p>
        </p:txBody>
      </p:sp>
      <p:sp>
        <p:nvSpPr>
          <p:cNvPr id="10" name="Rectangle 9"/>
          <p:cNvSpPr/>
          <p:nvPr/>
        </p:nvSpPr>
        <p:spPr bwMode="auto">
          <a:xfrm>
            <a:off x="4572000" y="4876800"/>
            <a:ext cx="1828800" cy="1143000"/>
          </a:xfrm>
          <a:prstGeom prst="rect">
            <a:avLst/>
          </a:prstGeom>
          <a:noFill/>
          <a:ln w="63500" cap="flat" cmpd="dbl"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54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Black" pitchFamily="34" charset="0"/>
              </a:rPr>
              <a:t>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5"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LP: Sensitivity Analysis</a:t>
            </a:r>
            <a:endParaRPr lang="en-US" dirty="0"/>
          </a:p>
        </p:txBody>
      </p:sp>
      <p:sp>
        <p:nvSpPr>
          <p:cNvPr id="5" name="Slide Number Placeholder 4"/>
          <p:cNvSpPr>
            <a:spLocks noGrp="1"/>
          </p:cNvSpPr>
          <p:nvPr>
            <p:ph type="sldNum" sz="quarter" idx="11"/>
          </p:nvPr>
        </p:nvSpPr>
        <p:spPr/>
        <p:txBody>
          <a:bodyPr/>
          <a:lstStyle/>
          <a:p>
            <a:fld id="{888837BE-EF37-416A-A6F4-6673181D1C09}" type="slidenum">
              <a:rPr lang="en-US" smtClean="0"/>
              <a:pPr/>
              <a:t>9</a:t>
            </a:fld>
            <a:endParaRPr lang="en-US" dirty="0"/>
          </a:p>
        </p:txBody>
      </p:sp>
      <p:sp>
        <p:nvSpPr>
          <p:cNvPr id="11" name="AutoShape 5"/>
          <p:cNvSpPr>
            <a:spLocks noChangeArrowheads="1"/>
          </p:cNvSpPr>
          <p:nvPr/>
        </p:nvSpPr>
        <p:spPr bwMode="blackWhite">
          <a:xfrm>
            <a:off x="228600" y="228600"/>
            <a:ext cx="3429000" cy="510778"/>
          </a:xfrm>
          <a:prstGeom prst="roundRect">
            <a:avLst>
              <a:gd name="adj" fmla="val 16667"/>
            </a:avLst>
          </a:prstGeom>
          <a:gradFill rotWithShape="1">
            <a:gsLst>
              <a:gs pos="0">
                <a:srgbClr val="CC3300"/>
              </a:gs>
              <a:gs pos="50000">
                <a:srgbClr val="FF9900"/>
              </a:gs>
              <a:gs pos="100000">
                <a:srgbClr val="CC3300"/>
              </a:gs>
            </a:gsLst>
            <a:lin ang="5400000" scaled="1"/>
          </a:gradFill>
          <a:ln w="9525">
            <a:solidFill>
              <a:srgbClr val="4D4D4D"/>
            </a:solidFill>
            <a:round/>
            <a:headEnd/>
            <a:tailEnd/>
          </a:ln>
          <a:effectLst>
            <a:outerShdw dist="107763" dir="2700000" algn="ctr" rotWithShape="0">
              <a:schemeClr val="bg2">
                <a:alpha val="50000"/>
              </a:schemeClr>
            </a:outerShdw>
          </a:effectLst>
        </p:spPr>
        <p:txBody>
          <a:bodyPr wrap="square" lIns="18288" tIns="45720" rIns="18288" bIns="45720">
            <a:spAutoFit/>
          </a:bodyPr>
          <a:lstStyle/>
          <a:p>
            <a:r>
              <a:rPr lang="en-US" b="1" dirty="0" smtClean="0">
                <a:solidFill>
                  <a:schemeClr val="tx2"/>
                </a:solidFill>
                <a:effectLst>
                  <a:outerShdw blurRad="38100" dist="38100" dir="2700000" algn="tl">
                    <a:srgbClr val="FFFFFF"/>
                  </a:outerShdw>
                </a:effectLst>
                <a:latin typeface="Verdana" pitchFamily="34" charset="0"/>
              </a:rPr>
              <a:t>Sensitivity Analysis</a:t>
            </a:r>
          </a:p>
        </p:txBody>
      </p:sp>
      <p:sp>
        <p:nvSpPr>
          <p:cNvPr id="21" name="TextBox 20"/>
          <p:cNvSpPr txBox="1"/>
          <p:nvPr/>
        </p:nvSpPr>
        <p:spPr>
          <a:xfrm>
            <a:off x="4038600" y="152400"/>
            <a:ext cx="4953000" cy="1569660"/>
          </a:xfrm>
          <a:prstGeom prst="rect">
            <a:avLst/>
          </a:prstGeom>
          <a:noFill/>
        </p:spPr>
        <p:txBody>
          <a:bodyPr wrap="square" rtlCol="0">
            <a:spAutoFit/>
          </a:bodyPr>
          <a:lstStyle/>
          <a:p>
            <a:pPr lvl="0"/>
            <a:r>
              <a:rPr lang="en-US" b="1" dirty="0" smtClean="0">
                <a:effectLst>
                  <a:outerShdw blurRad="38100" dist="38100" dir="2700000" algn="tl">
                    <a:srgbClr val="FFFFFF"/>
                  </a:outerShdw>
                </a:effectLst>
                <a:latin typeface="Arial" charset="0"/>
              </a:rPr>
              <a:t>Now we will consider changes in the objective function or the RHS coefficients – </a:t>
            </a:r>
            <a:r>
              <a:rPr lang="en-US" b="1" dirty="0" smtClean="0">
                <a:solidFill>
                  <a:srgbClr val="003300"/>
                </a:solidFill>
                <a:effectLst>
                  <a:outerShdw blurRad="38100" dist="38100" dir="2700000" algn="tl">
                    <a:srgbClr val="FFFFFF"/>
                  </a:outerShdw>
                </a:effectLst>
                <a:latin typeface="Arial" charset="0"/>
              </a:rPr>
              <a:t>one coefficient at a time. </a:t>
            </a:r>
          </a:p>
        </p:txBody>
      </p:sp>
      <p:grpSp>
        <p:nvGrpSpPr>
          <p:cNvPr id="15" name="Group 22"/>
          <p:cNvGrpSpPr/>
          <p:nvPr/>
        </p:nvGrpSpPr>
        <p:grpSpPr>
          <a:xfrm>
            <a:off x="304800" y="838200"/>
            <a:ext cx="2971800" cy="990600"/>
            <a:chOff x="304800" y="2438400"/>
            <a:chExt cx="2971800" cy="990600"/>
          </a:xfrm>
        </p:grpSpPr>
        <p:sp>
          <p:nvSpPr>
            <p:cNvPr id="16" name="TextBox 15"/>
            <p:cNvSpPr txBox="1"/>
            <p:nvPr/>
          </p:nvSpPr>
          <p:spPr>
            <a:xfrm>
              <a:off x="304800" y="2438400"/>
              <a:ext cx="2971800" cy="461665"/>
            </a:xfrm>
            <a:prstGeom prst="rect">
              <a:avLst/>
            </a:prstGeom>
            <a:solidFill>
              <a:srgbClr val="FFFF00"/>
            </a:solidFill>
          </p:spPr>
          <p:txBody>
            <a:bodyPr wrap="square" rtlCol="0">
              <a:spAutoFit/>
            </a:bodyPr>
            <a:lstStyle/>
            <a:p>
              <a:r>
                <a:rPr lang="en-US" b="1" dirty="0" smtClean="0">
                  <a:effectLst>
                    <a:outerShdw blurRad="38100" dist="38100" dir="2700000" algn="tl">
                      <a:srgbClr val="FFFFFF"/>
                    </a:outerShdw>
                  </a:effectLst>
                  <a:latin typeface="Arial" charset="0"/>
                </a:rPr>
                <a:t>Objective function</a:t>
              </a:r>
            </a:p>
          </p:txBody>
        </p:sp>
        <p:cxnSp>
          <p:nvCxnSpPr>
            <p:cNvPr id="22" name="Straight Arrow Connector 21"/>
            <p:cNvCxnSpPr>
              <a:stCxn id="16" idx="2"/>
            </p:cNvCxnSpPr>
            <p:nvPr/>
          </p:nvCxnSpPr>
          <p:spPr bwMode="auto">
            <a:xfrm>
              <a:off x="1790700" y="2900065"/>
              <a:ext cx="266700" cy="528935"/>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23" name="Straight Arrow Connector 22"/>
            <p:cNvCxnSpPr/>
            <p:nvPr/>
          </p:nvCxnSpPr>
          <p:spPr bwMode="auto">
            <a:xfrm>
              <a:off x="1828800" y="2895600"/>
              <a:ext cx="1219200" cy="5334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grpSp>
        <p:nvGrpSpPr>
          <p:cNvPr id="25" name="Group 32"/>
          <p:cNvGrpSpPr/>
          <p:nvPr/>
        </p:nvGrpSpPr>
        <p:grpSpPr>
          <a:xfrm>
            <a:off x="4038600" y="1828800"/>
            <a:ext cx="4191000" cy="1676400"/>
            <a:chOff x="3276600" y="2819400"/>
            <a:chExt cx="4191000" cy="1676400"/>
          </a:xfrm>
        </p:grpSpPr>
        <p:grpSp>
          <p:nvGrpSpPr>
            <p:cNvPr id="26" name="Group 23"/>
            <p:cNvGrpSpPr/>
            <p:nvPr/>
          </p:nvGrpSpPr>
          <p:grpSpPr>
            <a:xfrm>
              <a:off x="3276600" y="2819400"/>
              <a:ext cx="4191000" cy="685800"/>
              <a:chOff x="-381000" y="2438400"/>
              <a:chExt cx="4191000" cy="685800"/>
            </a:xfrm>
          </p:grpSpPr>
          <p:sp>
            <p:nvSpPr>
              <p:cNvPr id="28" name="TextBox 27"/>
              <p:cNvSpPr txBox="1"/>
              <p:nvPr/>
            </p:nvSpPr>
            <p:spPr>
              <a:xfrm>
                <a:off x="76200" y="2438400"/>
                <a:ext cx="3733800" cy="461665"/>
              </a:xfrm>
              <a:prstGeom prst="rect">
                <a:avLst/>
              </a:prstGeom>
              <a:solidFill>
                <a:srgbClr val="00FF00"/>
              </a:solidFill>
            </p:spPr>
            <p:txBody>
              <a:bodyPr wrap="square" rtlCol="0">
                <a:spAutoFit/>
              </a:bodyPr>
              <a:lstStyle/>
              <a:p>
                <a:r>
                  <a:rPr lang="en-US" b="1" dirty="0" smtClean="0">
                    <a:effectLst>
                      <a:outerShdw blurRad="38100" dist="38100" dir="2700000" algn="tl">
                        <a:srgbClr val="FFFFFF"/>
                      </a:outerShdw>
                    </a:effectLst>
                    <a:latin typeface="Arial" charset="0"/>
                  </a:rPr>
                  <a:t>Right Hand Side (RHS).</a:t>
                </a:r>
              </a:p>
            </p:txBody>
          </p:sp>
          <p:cxnSp>
            <p:nvCxnSpPr>
              <p:cNvPr id="29" name="Straight Arrow Connector 28"/>
              <p:cNvCxnSpPr/>
              <p:nvPr/>
            </p:nvCxnSpPr>
            <p:spPr bwMode="auto">
              <a:xfrm flipH="1">
                <a:off x="-381000" y="2895600"/>
                <a:ext cx="3124204" cy="2286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cxnSp>
          <p:nvCxnSpPr>
            <p:cNvPr id="27" name="Straight Arrow Connector 26"/>
            <p:cNvCxnSpPr/>
            <p:nvPr/>
          </p:nvCxnSpPr>
          <p:spPr bwMode="auto">
            <a:xfrm flipH="1">
              <a:off x="3276600" y="3352802"/>
              <a:ext cx="3124202" cy="114299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sp>
        <p:nvSpPr>
          <p:cNvPr id="32" name="Rectangle 31"/>
          <p:cNvSpPr/>
          <p:nvPr/>
        </p:nvSpPr>
        <p:spPr>
          <a:xfrm>
            <a:off x="228600" y="4037469"/>
            <a:ext cx="8610600" cy="461665"/>
          </a:xfrm>
          <a:prstGeom prst="rect">
            <a:avLst/>
          </a:prstGeom>
        </p:spPr>
        <p:txBody>
          <a:bodyPr wrap="square">
            <a:spAutoFit/>
          </a:bodyPr>
          <a:lstStyle/>
          <a:p>
            <a:pPr marL="457200" indent="-457200" eaLnBrk="0" hangingPunct="0"/>
            <a:r>
              <a:rPr lang="en-US" altLang="en-US" b="1" dirty="0" smtClean="0">
                <a:effectLst>
                  <a:outerShdw blurRad="38100" dist="38100" dir="2700000" algn="tl">
                    <a:srgbClr val="FFFFFF"/>
                  </a:outerShdw>
                </a:effectLst>
                <a:latin typeface="Verdana" pitchFamily="34" charset="0"/>
                <a:ea typeface="Verdana" pitchFamily="34" charset="0"/>
                <a:cs typeface="Verdana" pitchFamily="34" charset="0"/>
              </a:rPr>
              <a:t>Here are some questions we will try to answer.</a:t>
            </a:r>
          </a:p>
        </p:txBody>
      </p:sp>
      <p:grpSp>
        <p:nvGrpSpPr>
          <p:cNvPr id="2" name="Group 1"/>
          <p:cNvGrpSpPr/>
          <p:nvPr/>
        </p:nvGrpSpPr>
        <p:grpSpPr>
          <a:xfrm>
            <a:off x="228600" y="1752600"/>
            <a:ext cx="8534400" cy="2311063"/>
            <a:chOff x="228600" y="1752600"/>
            <a:chExt cx="8534400" cy="2311063"/>
          </a:xfrm>
        </p:grpSpPr>
        <p:sp>
          <p:nvSpPr>
            <p:cNvPr id="14" name="Text Box 5"/>
            <p:cNvSpPr txBox="1">
              <a:spLocks noChangeArrowheads="1"/>
            </p:cNvSpPr>
            <p:nvPr/>
          </p:nvSpPr>
          <p:spPr bwMode="auto">
            <a:xfrm>
              <a:off x="228600" y="1752600"/>
              <a:ext cx="3810000" cy="2246769"/>
            </a:xfrm>
            <a:prstGeom prst="rect">
              <a:avLst/>
            </a:prstGeom>
            <a:noFill/>
            <a:ln w="25400" cmpd="dbl">
              <a:noFill/>
              <a:miter lim="800000"/>
              <a:headEnd/>
              <a:tailEnd/>
            </a:ln>
            <a:effectLst/>
          </p:spPr>
          <p:txBody>
            <a:bodyPr wrap="square" anchor="ctr">
              <a:spAutoFit/>
            </a:bodyPr>
            <a:lstStyle/>
            <a:p>
              <a:pPr algn="r" eaLnBrk="0" hangingPunct="0"/>
              <a:r>
                <a:rPr lang="en-US" altLang="en-US" sz="2000" b="1"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rPr>
                <a:t>Maximize 10 x</a:t>
              </a:r>
              <a:r>
                <a:rPr lang="en-US" altLang="en-US" sz="2000" b="1" baseline="-25000"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rPr>
                <a:t>1</a:t>
              </a:r>
              <a:r>
                <a:rPr lang="en-US" altLang="en-US" sz="2000" b="1"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rPr>
                <a:t> + 8 x</a:t>
              </a:r>
              <a:r>
                <a:rPr lang="en-US" altLang="en-US" sz="2000" b="1" baseline="-25000"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rPr>
                <a:t>2 </a:t>
              </a:r>
              <a:r>
                <a:rPr lang="en-US" altLang="en-US" sz="2000" b="1" dirty="0" smtClean="0">
                  <a:solidFill>
                    <a:srgbClr val="FF0000"/>
                  </a:solidFill>
                  <a:effectLst>
                    <a:outerShdw blurRad="38100" dist="38100" dir="2700000" algn="tl">
                      <a:srgbClr val="FFFFFF"/>
                    </a:outerShdw>
                  </a:effectLst>
                  <a:latin typeface="Arial" charset="0"/>
                </a:rPr>
                <a:t>= Z</a:t>
              </a:r>
              <a:r>
                <a:rPr lang="en-US" altLang="en-US" sz="2000" b="1" dirty="0" smtClean="0">
                  <a:solidFill>
                    <a:srgbClr val="FF0000"/>
                  </a:solidFill>
                  <a:effectLst>
                    <a:outerShdw blurRad="38100" dist="38100" dir="2700000" algn="tl">
                      <a:srgbClr val="FFFFFF"/>
                    </a:outerShdw>
                  </a:effectLst>
                  <a:latin typeface="Verdana" pitchFamily="34" charset="0"/>
                  <a:ea typeface="Verdana" pitchFamily="34" charset="0"/>
                  <a:cs typeface="Verdana" pitchFamily="34" charset="0"/>
                </a:rPr>
                <a:t> </a:t>
              </a:r>
            </a:p>
            <a:p>
              <a:pPr algn="r" eaLnBrk="0" hangingPunct="0"/>
              <a:r>
                <a:rPr lang="en-US" altLang="en-US" sz="2000" b="1" dirty="0" smtClean="0">
                  <a:solidFill>
                    <a:schemeClr val="tx2"/>
                  </a:solidFill>
                  <a:effectLst>
                    <a:outerShdw blurRad="38100" dist="38100" dir="2700000" algn="tl">
                      <a:srgbClr val="FFFFFF"/>
                    </a:outerShdw>
                  </a:effectLst>
                  <a:latin typeface="Arial" charset="0"/>
                  <a:sym typeface="Wingdings"/>
                </a:rPr>
                <a:t></a:t>
              </a:r>
              <a:r>
                <a:rPr lang="en-US" altLang="en-US" sz="2000" b="1" dirty="0" smtClean="0">
                  <a:solidFill>
                    <a:schemeClr val="tx2"/>
                  </a:solidFill>
                  <a:effectLst>
                    <a:outerShdw blurRad="38100" dist="38100" dir="2700000" algn="tl">
                      <a:srgbClr val="FFFFFF"/>
                    </a:outerShdw>
                  </a:effectLst>
                  <a:latin typeface="Arial" charset="0"/>
                </a:rPr>
                <a:t> </a:t>
              </a:r>
              <a:r>
                <a:rPr lang="en-US" altLang="en-US" sz="2000" b="1" dirty="0" smtClean="0">
                  <a:solidFill>
                    <a:schemeClr val="tx2"/>
                  </a:solidFill>
                  <a:effectLst>
                    <a:outerShdw blurRad="38100" dist="38100" dir="2700000" algn="tl">
                      <a:srgbClr val="FFFFFF"/>
                    </a:outerShdw>
                  </a:effectLst>
                  <a:latin typeface="Verdana" pitchFamily="34" charset="0"/>
                  <a:ea typeface="Verdana" pitchFamily="34" charset="0"/>
                  <a:cs typeface="Verdana" pitchFamily="34" charset="0"/>
                </a:rPr>
                <a:t> </a:t>
              </a:r>
              <a:r>
                <a:rPr lang="en-US" altLang="en-US" sz="2000" b="1" dirty="0" smtClean="0">
                  <a:solidFill>
                    <a:schemeClr val="tx2"/>
                  </a:solidFill>
                  <a:effectLst>
                    <a:outerShdw blurRad="38100" dist="38100" dir="2700000" algn="tl">
                      <a:srgbClr val="FFFFFF"/>
                    </a:outerShdw>
                  </a:effectLst>
                  <a:latin typeface="Arial" charset="0"/>
                </a:rPr>
                <a:t>7/10 </a:t>
              </a:r>
              <a:r>
                <a:rPr lang="en-US" altLang="en-US" sz="2000" b="1" dirty="0">
                  <a:solidFill>
                    <a:schemeClr val="tx2"/>
                  </a:solidFill>
                  <a:effectLst>
                    <a:outerShdw blurRad="38100" dist="38100" dir="2700000" algn="tl">
                      <a:srgbClr val="FFFFFF"/>
                    </a:outerShdw>
                  </a:effectLst>
                  <a:latin typeface="Arial" charset="0"/>
                </a:rPr>
                <a:t>x</a:t>
              </a:r>
              <a:r>
                <a:rPr lang="en-US" altLang="en-US" sz="2000" b="1" baseline="-25000" dirty="0">
                  <a:solidFill>
                    <a:schemeClr val="tx2"/>
                  </a:solidFill>
                  <a:effectLst>
                    <a:outerShdw blurRad="38100" dist="38100" dir="2700000" algn="tl">
                      <a:srgbClr val="FFFFFF"/>
                    </a:outerShdw>
                  </a:effectLst>
                  <a:latin typeface="Arial" charset="0"/>
                </a:rPr>
                <a:t>1</a:t>
              </a:r>
              <a:r>
                <a:rPr lang="en-US" altLang="en-US" sz="2000" b="1" dirty="0">
                  <a:solidFill>
                    <a:schemeClr val="tx2"/>
                  </a:solidFill>
                  <a:effectLst>
                    <a:outerShdw blurRad="38100" dist="38100" dir="2700000" algn="tl">
                      <a:srgbClr val="FFFFFF"/>
                    </a:outerShdw>
                  </a:effectLst>
                  <a:latin typeface="Arial" charset="0"/>
                </a:rPr>
                <a:t>  +  </a:t>
              </a:r>
              <a:r>
                <a:rPr lang="en-US" altLang="en-US" sz="2000" b="1" dirty="0" smtClean="0">
                  <a:solidFill>
                    <a:schemeClr val="tx2"/>
                  </a:solidFill>
                  <a:effectLst>
                    <a:outerShdw blurRad="38100" dist="38100" dir="2700000" algn="tl">
                      <a:srgbClr val="FFFFFF"/>
                    </a:outerShdw>
                  </a:effectLst>
                  <a:latin typeface="Arial" charset="0"/>
                </a:rPr>
                <a:t>    </a:t>
              </a:r>
              <a:r>
                <a:rPr lang="en-US" altLang="en-US" sz="2000" b="1" dirty="0">
                  <a:solidFill>
                    <a:schemeClr val="tx2"/>
                  </a:solidFill>
                  <a:effectLst>
                    <a:outerShdw blurRad="38100" dist="38100" dir="2700000" algn="tl">
                      <a:srgbClr val="FFFFFF"/>
                    </a:outerShdw>
                  </a:effectLst>
                  <a:latin typeface="Arial" charset="0"/>
                </a:rPr>
                <a:t>x</a:t>
              </a:r>
              <a:r>
                <a:rPr lang="en-US" altLang="en-US" sz="2000" b="1" baseline="-25000" dirty="0">
                  <a:solidFill>
                    <a:schemeClr val="tx2"/>
                  </a:solidFill>
                  <a:effectLst>
                    <a:outerShdw blurRad="38100" dist="38100" dir="2700000" algn="tl">
                      <a:srgbClr val="FFFFFF"/>
                    </a:outerShdw>
                  </a:effectLst>
                  <a:latin typeface="Arial" charset="0"/>
                </a:rPr>
                <a:t>2</a:t>
              </a:r>
              <a:r>
                <a:rPr lang="en-US" altLang="en-US" sz="2000" b="1" dirty="0">
                  <a:solidFill>
                    <a:schemeClr val="tx2"/>
                  </a:solidFill>
                  <a:effectLst>
                    <a:outerShdw blurRad="38100" dist="38100" dir="2700000" algn="tl">
                      <a:srgbClr val="FFFFFF"/>
                    </a:outerShdw>
                  </a:effectLst>
                  <a:latin typeface="Arial" charset="0"/>
                </a:rPr>
                <a:t> </a:t>
              </a:r>
              <a:r>
                <a:rPr lang="en-US" altLang="en-US" sz="2000" b="1" dirty="0">
                  <a:solidFill>
                    <a:schemeClr val="tx2"/>
                  </a:solidFill>
                  <a:effectLst>
                    <a:outerShdw blurRad="38100" dist="38100" dir="2700000" algn="tl">
                      <a:srgbClr val="FFFFFF"/>
                    </a:outerShdw>
                  </a:effectLst>
                  <a:latin typeface="Arial" charset="0"/>
                  <a:sym typeface="Symbol" pitchFamily="18" charset="2"/>
                </a:rPr>
                <a:t>  </a:t>
              </a:r>
              <a:r>
                <a:rPr lang="en-US" altLang="en-US" sz="2000" b="1" dirty="0">
                  <a:solidFill>
                    <a:srgbClr val="0070C0"/>
                  </a:solidFill>
                  <a:effectLst>
                    <a:outerShdw blurRad="38100" dist="38100" dir="2700000" algn="tl">
                      <a:srgbClr val="FFFFFF"/>
                    </a:outerShdw>
                  </a:effectLst>
                  <a:latin typeface="Arial" charset="0"/>
                  <a:sym typeface="Symbol" pitchFamily="18" charset="2"/>
                </a:rPr>
                <a:t>630</a:t>
              </a:r>
            </a:p>
            <a:p>
              <a:pPr algn="r" eaLnBrk="0" hangingPunct="0"/>
              <a:r>
                <a:rPr lang="en-US" altLang="en-US" sz="2000" b="1" dirty="0" smtClean="0">
                  <a:solidFill>
                    <a:schemeClr val="tx2"/>
                  </a:solidFill>
                  <a:effectLst>
                    <a:outerShdw blurRad="38100" dist="38100" dir="2700000" algn="tl">
                      <a:srgbClr val="FFFFFF"/>
                    </a:outerShdw>
                  </a:effectLst>
                  <a:latin typeface="Arial" charset="0"/>
                  <a:sym typeface="Wingdings"/>
                </a:rPr>
                <a:t>  </a:t>
              </a:r>
              <a:r>
                <a:rPr lang="en-US" altLang="en-US" sz="2000" b="1" dirty="0" smtClean="0">
                  <a:solidFill>
                    <a:schemeClr val="tx2"/>
                  </a:solidFill>
                  <a:effectLst>
                    <a:outerShdw blurRad="38100" dist="38100" dir="2700000" algn="tl">
                      <a:srgbClr val="FFFFFF"/>
                    </a:outerShdw>
                  </a:effectLst>
                  <a:latin typeface="Arial" charset="0"/>
                </a:rPr>
                <a:t>1/2 x</a:t>
              </a:r>
              <a:r>
                <a:rPr lang="en-US" altLang="en-US" sz="2000" b="1" baseline="-25000" dirty="0" smtClean="0">
                  <a:solidFill>
                    <a:schemeClr val="tx2"/>
                  </a:solidFill>
                  <a:effectLst>
                    <a:outerShdw blurRad="38100" dist="38100" dir="2700000" algn="tl">
                      <a:srgbClr val="FFFFFF"/>
                    </a:outerShdw>
                  </a:effectLst>
                  <a:latin typeface="Arial" charset="0"/>
                </a:rPr>
                <a:t>1</a:t>
              </a:r>
              <a:r>
                <a:rPr lang="en-US" altLang="en-US" sz="2000" b="1" dirty="0" smtClean="0">
                  <a:solidFill>
                    <a:schemeClr val="tx2"/>
                  </a:solidFill>
                  <a:effectLst>
                    <a:outerShdw blurRad="38100" dist="38100" dir="2700000" algn="tl">
                      <a:srgbClr val="FFFFFF"/>
                    </a:outerShdw>
                  </a:effectLst>
                  <a:latin typeface="Arial" charset="0"/>
                </a:rPr>
                <a:t>  </a:t>
              </a:r>
              <a:r>
                <a:rPr lang="en-US" altLang="en-US" sz="2000" b="1" dirty="0">
                  <a:solidFill>
                    <a:schemeClr val="tx2"/>
                  </a:solidFill>
                  <a:effectLst>
                    <a:outerShdw blurRad="38100" dist="38100" dir="2700000" algn="tl">
                      <a:srgbClr val="FFFFFF"/>
                    </a:outerShdw>
                  </a:effectLst>
                  <a:latin typeface="Arial" charset="0"/>
                </a:rPr>
                <a:t>+ 5/6 </a:t>
              </a:r>
              <a:r>
                <a:rPr lang="en-US" altLang="en-US" sz="2000" b="1" dirty="0" smtClean="0">
                  <a:solidFill>
                    <a:schemeClr val="tx2"/>
                  </a:solidFill>
                  <a:effectLst>
                    <a:outerShdw blurRad="38100" dist="38100" dir="2700000" algn="tl">
                      <a:srgbClr val="FFFFFF"/>
                    </a:outerShdw>
                  </a:effectLst>
                  <a:latin typeface="Arial" charset="0"/>
                </a:rPr>
                <a:t>x</a:t>
              </a:r>
              <a:r>
                <a:rPr lang="en-US" altLang="en-US" sz="2000" b="1" baseline="-25000" dirty="0" smtClean="0">
                  <a:solidFill>
                    <a:schemeClr val="tx2"/>
                  </a:solidFill>
                  <a:effectLst>
                    <a:outerShdw blurRad="38100" dist="38100" dir="2700000" algn="tl">
                      <a:srgbClr val="FFFFFF"/>
                    </a:outerShdw>
                  </a:effectLst>
                  <a:latin typeface="Arial" charset="0"/>
                </a:rPr>
                <a:t>2</a:t>
              </a:r>
              <a:r>
                <a:rPr lang="en-US" altLang="en-US" sz="2000" b="1" dirty="0" smtClean="0">
                  <a:solidFill>
                    <a:schemeClr val="tx2"/>
                  </a:solidFill>
                  <a:effectLst>
                    <a:outerShdw blurRad="38100" dist="38100" dir="2700000" algn="tl">
                      <a:srgbClr val="FFFFFF"/>
                    </a:outerShdw>
                  </a:effectLst>
                  <a:latin typeface="Arial" charset="0"/>
                </a:rPr>
                <a:t> </a:t>
              </a:r>
              <a:r>
                <a:rPr lang="en-US" altLang="en-US" sz="2000" b="1" dirty="0">
                  <a:solidFill>
                    <a:schemeClr val="tx2"/>
                  </a:solidFill>
                  <a:effectLst>
                    <a:outerShdw blurRad="38100" dist="38100" dir="2700000" algn="tl">
                      <a:srgbClr val="FFFFFF"/>
                    </a:outerShdw>
                  </a:effectLst>
                  <a:latin typeface="Arial" charset="0"/>
                  <a:sym typeface="Symbol" pitchFamily="18" charset="2"/>
                </a:rPr>
                <a:t> </a:t>
              </a:r>
              <a:r>
                <a:rPr lang="en-US" altLang="en-US" sz="2000" b="1" dirty="0">
                  <a:solidFill>
                    <a:srgbClr val="0070C0"/>
                  </a:solidFill>
                  <a:effectLst>
                    <a:outerShdw blurRad="38100" dist="38100" dir="2700000" algn="tl">
                      <a:srgbClr val="FFFFFF"/>
                    </a:outerShdw>
                  </a:effectLst>
                  <a:latin typeface="Arial" charset="0"/>
                  <a:sym typeface="Symbol" pitchFamily="18" charset="2"/>
                </a:rPr>
                <a:t>600</a:t>
              </a:r>
              <a:r>
                <a:rPr lang="en-US" altLang="en-US" sz="2000" b="1" dirty="0" smtClean="0">
                  <a:solidFill>
                    <a:schemeClr val="tx2"/>
                  </a:solidFill>
                  <a:effectLst>
                    <a:outerShdw blurRad="38100" dist="38100" dir="2700000" algn="tl">
                      <a:srgbClr val="FFFFFF"/>
                    </a:outerShdw>
                  </a:effectLst>
                  <a:latin typeface="Arial" charset="0"/>
                  <a:sym typeface="Symbol" pitchFamily="18" charset="2"/>
                </a:rPr>
                <a:t>                         </a:t>
              </a:r>
            </a:p>
            <a:p>
              <a:pPr algn="r" eaLnBrk="0" hangingPunct="0"/>
              <a:r>
                <a:rPr lang="en-US" altLang="en-US" sz="2000" b="1" dirty="0" smtClean="0">
                  <a:solidFill>
                    <a:schemeClr val="tx2"/>
                  </a:solidFill>
                  <a:effectLst>
                    <a:outerShdw blurRad="38100" dist="38100" dir="2700000" algn="tl">
                      <a:srgbClr val="FFFFFF"/>
                    </a:outerShdw>
                  </a:effectLst>
                  <a:latin typeface="Arial" charset="0"/>
                  <a:sym typeface="Wingdings"/>
                </a:rPr>
                <a:t></a:t>
              </a:r>
              <a:r>
                <a:rPr lang="en-US" altLang="en-US" sz="2000" b="1" dirty="0" smtClean="0">
                  <a:solidFill>
                    <a:schemeClr val="tx2"/>
                  </a:solidFill>
                  <a:effectLst>
                    <a:outerShdw blurRad="38100" dist="38100" dir="2700000" algn="tl">
                      <a:srgbClr val="FFFFFF"/>
                    </a:outerShdw>
                  </a:effectLst>
                  <a:latin typeface="Arial" charset="0"/>
                  <a:sym typeface="Symbol" pitchFamily="18" charset="2"/>
                </a:rPr>
                <a:t>  </a:t>
              </a:r>
              <a:r>
                <a:rPr lang="en-US" altLang="en-US" sz="2000" b="1" dirty="0" smtClean="0">
                  <a:solidFill>
                    <a:schemeClr val="tx2"/>
                  </a:solidFill>
                  <a:effectLst>
                    <a:outerShdw blurRad="38100" dist="38100" dir="2700000" algn="tl">
                      <a:srgbClr val="FFFFFF"/>
                    </a:outerShdw>
                  </a:effectLst>
                  <a:latin typeface="Arial" charset="0"/>
                </a:rPr>
                <a:t>x</a:t>
              </a:r>
              <a:r>
                <a:rPr lang="en-US" altLang="en-US" sz="2000" b="1" baseline="-25000" dirty="0" smtClean="0">
                  <a:solidFill>
                    <a:schemeClr val="tx2"/>
                  </a:solidFill>
                  <a:effectLst>
                    <a:outerShdw blurRad="38100" dist="38100" dir="2700000" algn="tl">
                      <a:srgbClr val="FFFFFF"/>
                    </a:outerShdw>
                  </a:effectLst>
                  <a:latin typeface="Arial" charset="0"/>
                </a:rPr>
                <a:t>1</a:t>
              </a:r>
              <a:r>
                <a:rPr lang="en-US" altLang="en-US" sz="2000" b="1" dirty="0" smtClean="0">
                  <a:solidFill>
                    <a:schemeClr val="tx2"/>
                  </a:solidFill>
                  <a:effectLst>
                    <a:outerShdw blurRad="38100" dist="38100" dir="2700000" algn="tl">
                      <a:srgbClr val="FFFFFF"/>
                    </a:outerShdw>
                  </a:effectLst>
                  <a:latin typeface="Arial" charset="0"/>
                </a:rPr>
                <a:t>  + 2/3 x</a:t>
              </a:r>
              <a:r>
                <a:rPr lang="en-US" altLang="en-US" sz="2000" b="1" baseline="-25000" dirty="0" smtClean="0">
                  <a:solidFill>
                    <a:schemeClr val="tx2"/>
                  </a:solidFill>
                  <a:effectLst>
                    <a:outerShdw blurRad="38100" dist="38100" dir="2700000" algn="tl">
                      <a:srgbClr val="FFFFFF"/>
                    </a:outerShdw>
                  </a:effectLst>
                  <a:latin typeface="Arial" charset="0"/>
                </a:rPr>
                <a:t>2</a:t>
              </a:r>
              <a:r>
                <a:rPr lang="en-US" altLang="en-US" sz="2000" b="1" dirty="0" smtClean="0">
                  <a:solidFill>
                    <a:schemeClr val="tx2"/>
                  </a:solidFill>
                  <a:effectLst>
                    <a:outerShdw blurRad="38100" dist="38100" dir="2700000" algn="tl">
                      <a:srgbClr val="FFFFFF"/>
                    </a:outerShdw>
                  </a:effectLst>
                  <a:latin typeface="Arial" charset="0"/>
                </a:rPr>
                <a:t> </a:t>
              </a:r>
              <a:r>
                <a:rPr lang="en-US" altLang="en-US" sz="2000" b="1" dirty="0" smtClean="0">
                  <a:solidFill>
                    <a:schemeClr val="tx2"/>
                  </a:solidFill>
                  <a:effectLst>
                    <a:outerShdw blurRad="38100" dist="38100" dir="2700000" algn="tl">
                      <a:srgbClr val="FFFFFF"/>
                    </a:outerShdw>
                  </a:effectLst>
                  <a:latin typeface="Arial" charset="0"/>
                  <a:sym typeface="Symbol" pitchFamily="18" charset="2"/>
                </a:rPr>
                <a:t> </a:t>
              </a:r>
              <a:r>
                <a:rPr lang="en-US" altLang="en-US" sz="2000" b="1" dirty="0">
                  <a:solidFill>
                    <a:srgbClr val="0070C0"/>
                  </a:solidFill>
                  <a:effectLst>
                    <a:outerShdw blurRad="38100" dist="38100" dir="2700000" algn="tl">
                      <a:srgbClr val="FFFFFF"/>
                    </a:outerShdw>
                  </a:effectLst>
                  <a:latin typeface="Arial" charset="0"/>
                  <a:sym typeface="Symbol" pitchFamily="18" charset="2"/>
                </a:rPr>
                <a:t>708</a:t>
              </a:r>
            </a:p>
            <a:p>
              <a:pPr algn="r" eaLnBrk="0" hangingPunct="0">
                <a:buFont typeface="Wingdings"/>
                <a:buChar char=""/>
              </a:pPr>
              <a:r>
                <a:rPr lang="en-US" altLang="en-US" sz="2000" b="1" dirty="0" smtClean="0">
                  <a:solidFill>
                    <a:schemeClr val="tx2"/>
                  </a:solidFill>
                  <a:effectLst>
                    <a:outerShdw blurRad="38100" dist="38100" dir="2700000" algn="tl">
                      <a:srgbClr val="FFFFFF"/>
                    </a:outerShdw>
                  </a:effectLst>
                  <a:latin typeface="Arial" charset="0"/>
                  <a:sym typeface="Symbol" pitchFamily="18" charset="2"/>
                </a:rPr>
                <a:t>  1</a:t>
              </a:r>
              <a:r>
                <a:rPr lang="en-US" altLang="en-US" sz="2000" b="1" dirty="0" smtClean="0">
                  <a:solidFill>
                    <a:schemeClr val="tx2"/>
                  </a:solidFill>
                  <a:effectLst>
                    <a:outerShdw blurRad="38100" dist="38100" dir="2700000" algn="tl">
                      <a:srgbClr val="FFFFFF"/>
                    </a:outerShdw>
                  </a:effectLst>
                  <a:latin typeface="Arial" charset="0"/>
                </a:rPr>
                <a:t>/10 x</a:t>
              </a:r>
              <a:r>
                <a:rPr lang="en-US" altLang="en-US" sz="2000" b="1" baseline="-25000" dirty="0" smtClean="0">
                  <a:solidFill>
                    <a:schemeClr val="tx2"/>
                  </a:solidFill>
                  <a:effectLst>
                    <a:outerShdw blurRad="38100" dist="38100" dir="2700000" algn="tl">
                      <a:srgbClr val="FFFFFF"/>
                    </a:outerShdw>
                  </a:effectLst>
                  <a:latin typeface="Arial" charset="0"/>
                </a:rPr>
                <a:t>1</a:t>
              </a:r>
              <a:r>
                <a:rPr lang="en-US" altLang="en-US" sz="2000" b="1" dirty="0" smtClean="0">
                  <a:solidFill>
                    <a:schemeClr val="tx2"/>
                  </a:solidFill>
                  <a:effectLst>
                    <a:outerShdw blurRad="38100" dist="38100" dir="2700000" algn="tl">
                      <a:srgbClr val="FFFFFF"/>
                    </a:outerShdw>
                  </a:effectLst>
                  <a:latin typeface="Arial" charset="0"/>
                </a:rPr>
                <a:t>  </a:t>
              </a:r>
              <a:r>
                <a:rPr lang="en-US" altLang="en-US" sz="2000" b="1" dirty="0">
                  <a:solidFill>
                    <a:schemeClr val="tx2"/>
                  </a:solidFill>
                  <a:effectLst>
                    <a:outerShdw blurRad="38100" dist="38100" dir="2700000" algn="tl">
                      <a:srgbClr val="FFFFFF"/>
                    </a:outerShdw>
                  </a:effectLst>
                  <a:latin typeface="Arial" charset="0"/>
                </a:rPr>
                <a:t>+ 1/4 </a:t>
              </a:r>
              <a:r>
                <a:rPr lang="en-US" altLang="en-US" sz="2000" b="1" dirty="0" smtClean="0">
                  <a:solidFill>
                    <a:schemeClr val="tx2"/>
                  </a:solidFill>
                  <a:effectLst>
                    <a:outerShdw blurRad="38100" dist="38100" dir="2700000" algn="tl">
                      <a:srgbClr val="FFFFFF"/>
                    </a:outerShdw>
                  </a:effectLst>
                  <a:latin typeface="Arial" charset="0"/>
                </a:rPr>
                <a:t>x</a:t>
              </a:r>
              <a:r>
                <a:rPr lang="en-US" altLang="en-US" sz="2000" b="1" baseline="-25000" dirty="0" smtClean="0">
                  <a:solidFill>
                    <a:schemeClr val="tx2"/>
                  </a:solidFill>
                  <a:effectLst>
                    <a:outerShdw blurRad="38100" dist="38100" dir="2700000" algn="tl">
                      <a:srgbClr val="FFFFFF"/>
                    </a:outerShdw>
                  </a:effectLst>
                  <a:latin typeface="Arial" charset="0"/>
                </a:rPr>
                <a:t>2</a:t>
              </a:r>
              <a:r>
                <a:rPr lang="en-US" altLang="en-US" sz="2000" b="1" dirty="0" smtClean="0">
                  <a:solidFill>
                    <a:schemeClr val="tx2"/>
                  </a:solidFill>
                  <a:effectLst>
                    <a:outerShdw blurRad="38100" dist="38100" dir="2700000" algn="tl">
                      <a:srgbClr val="FFFFFF"/>
                    </a:outerShdw>
                  </a:effectLst>
                  <a:latin typeface="Arial" charset="0"/>
                </a:rPr>
                <a:t> </a:t>
              </a:r>
              <a:r>
                <a:rPr lang="en-US" altLang="en-US" sz="2000" b="1" dirty="0">
                  <a:solidFill>
                    <a:schemeClr val="tx2"/>
                  </a:solidFill>
                  <a:effectLst>
                    <a:outerShdw blurRad="38100" dist="38100" dir="2700000" algn="tl">
                      <a:srgbClr val="FFFFFF"/>
                    </a:outerShdw>
                  </a:effectLst>
                  <a:latin typeface="Arial" charset="0"/>
                  <a:sym typeface="Symbol" pitchFamily="18" charset="2"/>
                </a:rPr>
                <a:t> </a:t>
              </a:r>
              <a:r>
                <a:rPr lang="en-US" altLang="en-US" sz="2000" b="1" dirty="0">
                  <a:solidFill>
                    <a:srgbClr val="0070C0"/>
                  </a:solidFill>
                  <a:effectLst>
                    <a:outerShdw blurRad="38100" dist="38100" dir="2700000" algn="tl">
                      <a:srgbClr val="FFFFFF"/>
                    </a:outerShdw>
                  </a:effectLst>
                  <a:latin typeface="Arial" charset="0"/>
                  <a:sym typeface="Symbol" pitchFamily="18" charset="2"/>
                </a:rPr>
                <a:t>135</a:t>
              </a:r>
              <a:r>
                <a:rPr lang="en-US" altLang="en-US" sz="2000" b="1" dirty="0" smtClean="0">
                  <a:solidFill>
                    <a:schemeClr val="tx2"/>
                  </a:solidFill>
                  <a:effectLst>
                    <a:outerShdw blurRad="38100" dist="38100" dir="2700000" algn="tl">
                      <a:srgbClr val="FFFFFF"/>
                    </a:outerShdw>
                  </a:effectLst>
                  <a:latin typeface="Arial" charset="0"/>
                  <a:sym typeface="Symbol" pitchFamily="18" charset="2"/>
                </a:rPr>
                <a:t>                         </a:t>
              </a:r>
            </a:p>
            <a:p>
              <a:pPr algn="r" eaLnBrk="0" hangingPunct="0">
                <a:buFont typeface="Wingdings"/>
                <a:buChar char=""/>
              </a:pPr>
              <a:r>
                <a:rPr lang="en-US" altLang="en-US" sz="2000" b="1" dirty="0" smtClean="0">
                  <a:solidFill>
                    <a:schemeClr val="tx2"/>
                  </a:solidFill>
                  <a:effectLst>
                    <a:outerShdw blurRad="38100" dist="38100" dir="2700000" algn="tl">
                      <a:srgbClr val="FFFFFF"/>
                    </a:outerShdw>
                  </a:effectLst>
                  <a:latin typeface="Arial" charset="0"/>
                </a:rPr>
                <a:t>   x</a:t>
              </a:r>
              <a:r>
                <a:rPr lang="en-US" altLang="en-US" sz="2000" b="1" baseline="-25000" dirty="0" smtClean="0">
                  <a:solidFill>
                    <a:schemeClr val="tx2"/>
                  </a:solidFill>
                  <a:effectLst>
                    <a:outerShdw blurRad="38100" dist="38100" dir="2700000" algn="tl">
                      <a:srgbClr val="FFFFFF"/>
                    </a:outerShdw>
                  </a:effectLst>
                  <a:latin typeface="Arial" charset="0"/>
                </a:rPr>
                <a:t>1</a:t>
              </a:r>
              <a:r>
                <a:rPr lang="en-US" altLang="en-US" sz="2000" b="1" dirty="0" smtClean="0">
                  <a:solidFill>
                    <a:schemeClr val="tx2"/>
                  </a:solidFill>
                  <a:effectLst>
                    <a:outerShdw blurRad="38100" dist="38100" dir="2700000" algn="tl">
                      <a:srgbClr val="FFFFFF"/>
                    </a:outerShdw>
                  </a:effectLst>
                  <a:latin typeface="Arial" charset="0"/>
                </a:rPr>
                <a:t>  +      x</a:t>
              </a:r>
              <a:r>
                <a:rPr lang="en-US" altLang="en-US" sz="2000" b="1" baseline="-25000" dirty="0" smtClean="0">
                  <a:solidFill>
                    <a:schemeClr val="tx2"/>
                  </a:solidFill>
                  <a:effectLst>
                    <a:outerShdw blurRad="38100" dist="38100" dir="2700000" algn="tl">
                      <a:srgbClr val="FFFFFF"/>
                    </a:outerShdw>
                  </a:effectLst>
                  <a:latin typeface="Arial" charset="0"/>
                </a:rPr>
                <a:t>2</a:t>
              </a:r>
              <a:r>
                <a:rPr lang="en-US" altLang="en-US" sz="2000" b="1" dirty="0" smtClean="0">
                  <a:solidFill>
                    <a:schemeClr val="tx2"/>
                  </a:solidFill>
                  <a:effectLst>
                    <a:outerShdw blurRad="38100" dist="38100" dir="2700000" algn="tl">
                      <a:srgbClr val="FFFFFF"/>
                    </a:outerShdw>
                  </a:effectLst>
                  <a:latin typeface="Arial" charset="0"/>
                </a:rPr>
                <a:t> </a:t>
              </a:r>
              <a:r>
                <a:rPr lang="en-US" altLang="en-US" sz="2000" b="1" dirty="0" smtClean="0">
                  <a:solidFill>
                    <a:schemeClr val="tx2"/>
                  </a:solidFill>
                  <a:effectLst>
                    <a:outerShdw blurRad="38100" dist="38100" dir="2700000" algn="tl">
                      <a:srgbClr val="FFFFFF"/>
                    </a:outerShdw>
                  </a:effectLst>
                  <a:latin typeface="Arial"/>
                  <a:cs typeface="Arial"/>
                  <a:sym typeface="Symbol" pitchFamily="18" charset="2"/>
                </a:rPr>
                <a:t>≥</a:t>
              </a:r>
              <a:r>
                <a:rPr lang="en-US" altLang="en-US" sz="2000" b="1" dirty="0" smtClean="0">
                  <a:solidFill>
                    <a:schemeClr val="tx2"/>
                  </a:solidFill>
                  <a:effectLst>
                    <a:outerShdw blurRad="38100" dist="38100" dir="2700000" algn="tl">
                      <a:srgbClr val="FFFFFF"/>
                    </a:outerShdw>
                  </a:effectLst>
                  <a:latin typeface="Arial" charset="0"/>
                  <a:sym typeface="Symbol" pitchFamily="18" charset="2"/>
                </a:rPr>
                <a:t> </a:t>
              </a:r>
              <a:r>
                <a:rPr lang="en-US" altLang="en-US" sz="2000" b="1" dirty="0">
                  <a:solidFill>
                    <a:srgbClr val="0070C0"/>
                  </a:solidFill>
                  <a:effectLst>
                    <a:outerShdw blurRad="38100" dist="38100" dir="2700000" algn="tl">
                      <a:srgbClr val="FFFFFF"/>
                    </a:outerShdw>
                  </a:effectLst>
                  <a:latin typeface="Arial" charset="0"/>
                  <a:sym typeface="Symbol" pitchFamily="18" charset="2"/>
                </a:rPr>
                <a:t>150</a:t>
              </a:r>
            </a:p>
            <a:p>
              <a:pPr algn="r" eaLnBrk="0" hangingPunct="0"/>
              <a:r>
                <a:rPr lang="en-US" altLang="en-US" sz="2000" b="1" dirty="0" smtClean="0">
                  <a:solidFill>
                    <a:schemeClr val="tx2"/>
                  </a:solidFill>
                  <a:effectLst>
                    <a:outerShdw blurRad="38100" dist="38100" dir="2700000" algn="tl">
                      <a:srgbClr val="FFFFFF"/>
                    </a:outerShdw>
                  </a:effectLst>
                  <a:latin typeface="Arial" charset="0"/>
                </a:rPr>
                <a:t>  x</a:t>
              </a:r>
              <a:r>
                <a:rPr lang="en-US" altLang="en-US" sz="2000" b="1" baseline="-25000" dirty="0" smtClean="0">
                  <a:solidFill>
                    <a:schemeClr val="tx2"/>
                  </a:solidFill>
                  <a:effectLst>
                    <a:outerShdw blurRad="38100" dist="38100" dir="2700000" algn="tl">
                      <a:srgbClr val="FFFFFF"/>
                    </a:outerShdw>
                  </a:effectLst>
                  <a:latin typeface="Arial" charset="0"/>
                </a:rPr>
                <a:t>1</a:t>
              </a:r>
              <a:r>
                <a:rPr lang="en-US" altLang="en-US" sz="2000" b="1" dirty="0" smtClean="0">
                  <a:solidFill>
                    <a:schemeClr val="tx2"/>
                  </a:solidFill>
                  <a:effectLst>
                    <a:outerShdw blurRad="38100" dist="38100" dir="2700000" algn="tl">
                      <a:srgbClr val="FFFFFF"/>
                    </a:outerShdw>
                  </a:effectLst>
                  <a:latin typeface="Arial" charset="0"/>
                </a:rPr>
                <a:t> </a:t>
              </a:r>
              <a:r>
                <a:rPr lang="en-US" altLang="en-US" sz="2000" b="1" dirty="0" smtClean="0">
                  <a:solidFill>
                    <a:schemeClr val="tx2"/>
                  </a:solidFill>
                  <a:effectLst>
                    <a:outerShdw blurRad="38100" dist="38100" dir="2700000" algn="tl">
                      <a:srgbClr val="FFFFFF"/>
                    </a:outerShdw>
                  </a:effectLst>
                  <a:latin typeface="Arial"/>
                  <a:cs typeface="Arial"/>
                  <a:sym typeface="Symbol" pitchFamily="18" charset="2"/>
                </a:rPr>
                <a:t>≥</a:t>
              </a:r>
              <a:r>
                <a:rPr lang="en-US" altLang="en-US" sz="2000" b="1" dirty="0" smtClean="0">
                  <a:solidFill>
                    <a:schemeClr val="tx2"/>
                  </a:solidFill>
                  <a:effectLst>
                    <a:outerShdw blurRad="38100" dist="38100" dir="2700000" algn="tl">
                      <a:srgbClr val="FFFFFF"/>
                    </a:outerShdw>
                  </a:effectLst>
                  <a:latin typeface="Arial" charset="0"/>
                  <a:sym typeface="Symbol" pitchFamily="18" charset="2"/>
                </a:rPr>
                <a:t> 0, </a:t>
              </a:r>
              <a:r>
                <a:rPr lang="en-US" altLang="en-US" sz="2000" b="1" dirty="0" smtClean="0">
                  <a:solidFill>
                    <a:schemeClr val="tx2"/>
                  </a:solidFill>
                  <a:effectLst>
                    <a:outerShdw blurRad="38100" dist="38100" dir="2700000" algn="tl">
                      <a:srgbClr val="FFFFFF"/>
                    </a:outerShdw>
                  </a:effectLst>
                  <a:latin typeface="Arial" charset="0"/>
                </a:rPr>
                <a:t>x</a:t>
              </a:r>
              <a:r>
                <a:rPr lang="en-US" altLang="en-US" sz="2000" b="1" baseline="-25000" dirty="0" smtClean="0">
                  <a:solidFill>
                    <a:schemeClr val="tx2"/>
                  </a:solidFill>
                  <a:effectLst>
                    <a:outerShdw blurRad="38100" dist="38100" dir="2700000" algn="tl">
                      <a:srgbClr val="FFFFFF"/>
                    </a:outerShdw>
                  </a:effectLst>
                  <a:latin typeface="Arial" charset="0"/>
                </a:rPr>
                <a:t>2</a:t>
              </a:r>
              <a:r>
                <a:rPr lang="en-US" altLang="en-US" sz="2000" b="1" dirty="0" smtClean="0">
                  <a:solidFill>
                    <a:schemeClr val="tx2"/>
                  </a:solidFill>
                  <a:effectLst>
                    <a:outerShdw blurRad="38100" dist="38100" dir="2700000" algn="tl">
                      <a:srgbClr val="FFFFFF"/>
                    </a:outerShdw>
                  </a:effectLst>
                  <a:latin typeface="Arial" charset="0"/>
                </a:rPr>
                <a:t> </a:t>
              </a:r>
              <a:r>
                <a:rPr lang="en-US" altLang="en-US" sz="2000" b="1" dirty="0" smtClean="0">
                  <a:solidFill>
                    <a:schemeClr val="tx2"/>
                  </a:solidFill>
                  <a:effectLst>
                    <a:outerShdw blurRad="38100" dist="38100" dir="2700000" algn="tl">
                      <a:srgbClr val="FFFFFF"/>
                    </a:outerShdw>
                  </a:effectLst>
                  <a:latin typeface="Arial"/>
                  <a:cs typeface="Arial"/>
                  <a:sym typeface="Symbol" pitchFamily="18" charset="2"/>
                </a:rPr>
                <a:t>≥</a:t>
              </a:r>
              <a:r>
                <a:rPr lang="en-US" altLang="en-US" sz="2000" b="1" dirty="0" smtClean="0">
                  <a:solidFill>
                    <a:schemeClr val="tx2"/>
                  </a:solidFill>
                  <a:effectLst>
                    <a:outerShdw blurRad="38100" dist="38100" dir="2700000" algn="tl">
                      <a:srgbClr val="FFFFFF"/>
                    </a:outerShdw>
                  </a:effectLst>
                  <a:latin typeface="Arial" charset="0"/>
                  <a:sym typeface="Symbol" pitchFamily="18" charset="2"/>
                </a:rPr>
                <a:t> 0</a:t>
              </a:r>
              <a:endParaRPr lang="en-US" altLang="en-US" sz="2000" b="1" dirty="0">
                <a:solidFill>
                  <a:schemeClr val="tx2"/>
                </a:solidFill>
                <a:effectLst>
                  <a:outerShdw blurRad="38100" dist="38100" dir="2700000" algn="tl">
                    <a:srgbClr val="FFFFFF"/>
                  </a:outerShdw>
                </a:effectLst>
                <a:latin typeface="Arial" charset="0"/>
                <a:sym typeface="Symbol" pitchFamily="18" charset="2"/>
              </a:endParaRPr>
            </a:p>
          </p:txBody>
        </p:sp>
        <p:sp>
          <p:nvSpPr>
            <p:cNvPr id="34" name="TextBox 33"/>
            <p:cNvSpPr txBox="1"/>
            <p:nvPr/>
          </p:nvSpPr>
          <p:spPr>
            <a:xfrm>
              <a:off x="5715000" y="3048000"/>
              <a:ext cx="3048000" cy="1015663"/>
            </a:xfrm>
            <a:prstGeom prst="rect">
              <a:avLst/>
            </a:prstGeom>
            <a:noFill/>
          </p:spPr>
          <p:txBody>
            <a:bodyPr wrap="square" rtlCol="0">
              <a:spAutoFit/>
            </a:bodyPr>
            <a:lstStyle/>
            <a:p>
              <a:pPr algn="ctr"/>
              <a:r>
                <a:rPr lang="en-US" altLang="en-US" sz="2000" b="1" dirty="0" smtClean="0">
                  <a:solidFill>
                    <a:schemeClr val="accent2">
                      <a:lumMod val="50000"/>
                    </a:schemeClr>
                  </a:solidFill>
                  <a:effectLst>
                    <a:outerShdw blurRad="38100" dist="38100" dir="2700000" algn="tl">
                      <a:srgbClr val="FFFFFF"/>
                    </a:outerShdw>
                  </a:effectLst>
                  <a:latin typeface="Arial" charset="0"/>
                </a:rPr>
                <a:t>Optimal solution: </a:t>
              </a:r>
            </a:p>
            <a:p>
              <a:pPr algn="ctr"/>
              <a:r>
                <a:rPr lang="en-US" altLang="en-US" sz="2000" b="1" dirty="0" smtClean="0">
                  <a:solidFill>
                    <a:schemeClr val="accent2">
                      <a:lumMod val="50000"/>
                    </a:schemeClr>
                  </a:solidFill>
                  <a:effectLst>
                    <a:outerShdw blurRad="38100" dist="38100" dir="2700000" algn="tl">
                      <a:srgbClr val="FFFFFF"/>
                    </a:outerShdw>
                  </a:effectLst>
                  <a:latin typeface="Verdana" pitchFamily="34" charset="0"/>
                  <a:ea typeface="Verdana" pitchFamily="34" charset="0"/>
                  <a:cs typeface="Verdana" pitchFamily="34" charset="0"/>
                </a:rPr>
                <a:t>x</a:t>
              </a:r>
              <a:r>
                <a:rPr lang="en-US" altLang="en-US" sz="2000" b="1" baseline="-25000" dirty="0" smtClean="0">
                  <a:solidFill>
                    <a:schemeClr val="accent2">
                      <a:lumMod val="50000"/>
                    </a:schemeClr>
                  </a:solidFill>
                  <a:effectLst>
                    <a:outerShdw blurRad="38100" dist="38100" dir="2700000" algn="tl">
                      <a:srgbClr val="FFFFFF"/>
                    </a:outerShdw>
                  </a:effectLst>
                  <a:latin typeface="Verdana" pitchFamily="34" charset="0"/>
                  <a:ea typeface="Verdana" pitchFamily="34" charset="0"/>
                  <a:cs typeface="Verdana" pitchFamily="34" charset="0"/>
                </a:rPr>
                <a:t>1</a:t>
              </a:r>
              <a:r>
                <a:rPr lang="en-US" altLang="en-US" sz="2000" b="1" dirty="0" smtClean="0">
                  <a:solidFill>
                    <a:schemeClr val="accent2">
                      <a:lumMod val="50000"/>
                    </a:schemeClr>
                  </a:solidFill>
                  <a:effectLst>
                    <a:outerShdw blurRad="38100" dist="38100" dir="2700000" algn="tl">
                      <a:srgbClr val="FFFFFF"/>
                    </a:outerShdw>
                  </a:effectLst>
                  <a:latin typeface="Verdana" pitchFamily="34" charset="0"/>
                  <a:ea typeface="Verdana" pitchFamily="34" charset="0"/>
                  <a:cs typeface="Verdana" pitchFamily="34" charset="0"/>
                </a:rPr>
                <a:t> = 540, x</a:t>
              </a:r>
              <a:r>
                <a:rPr lang="en-US" altLang="en-US" sz="2000" b="1" baseline="-25000" dirty="0" smtClean="0">
                  <a:solidFill>
                    <a:schemeClr val="accent2">
                      <a:lumMod val="50000"/>
                    </a:schemeClr>
                  </a:solidFill>
                  <a:effectLst>
                    <a:outerShdw blurRad="38100" dist="38100" dir="2700000" algn="tl">
                      <a:srgbClr val="FFFFFF"/>
                    </a:outerShdw>
                  </a:effectLst>
                  <a:latin typeface="Verdana" pitchFamily="34" charset="0"/>
                  <a:ea typeface="Verdana" pitchFamily="34" charset="0"/>
                  <a:cs typeface="Verdana" pitchFamily="34" charset="0"/>
                </a:rPr>
                <a:t>2</a:t>
              </a:r>
              <a:r>
                <a:rPr lang="en-US" altLang="en-US" sz="2000" b="1" dirty="0" smtClean="0">
                  <a:solidFill>
                    <a:schemeClr val="accent2">
                      <a:lumMod val="50000"/>
                    </a:schemeClr>
                  </a:solidFill>
                  <a:effectLst>
                    <a:outerShdw blurRad="38100" dist="38100" dir="2700000" algn="tl">
                      <a:srgbClr val="FFFFFF"/>
                    </a:outerShdw>
                  </a:effectLst>
                  <a:latin typeface="Verdana" pitchFamily="34" charset="0"/>
                  <a:ea typeface="Verdana" pitchFamily="34" charset="0"/>
                  <a:cs typeface="Verdana" pitchFamily="34" charset="0"/>
                </a:rPr>
                <a:t>= 252.  Z = 7416</a:t>
              </a:r>
            </a:p>
          </p:txBody>
        </p:sp>
      </p:grpSp>
      <p:sp>
        <p:nvSpPr>
          <p:cNvPr id="19" name="Rectangle 18"/>
          <p:cNvSpPr/>
          <p:nvPr/>
        </p:nvSpPr>
        <p:spPr>
          <a:xfrm>
            <a:off x="304800" y="4525857"/>
            <a:ext cx="8610600" cy="1200329"/>
          </a:xfrm>
          <a:prstGeom prst="rect">
            <a:avLst/>
          </a:prstGeom>
          <a:solidFill>
            <a:srgbClr val="FFFF00"/>
          </a:solidFill>
        </p:spPr>
        <p:txBody>
          <a:bodyPr wrap="square">
            <a:spAutoFit/>
          </a:bodyPr>
          <a:lstStyle/>
          <a:p>
            <a:pPr marL="457200" lvl="0" indent="-457200" eaLnBrk="0" hangingPunct="0"/>
            <a:r>
              <a:rPr lang="en-US" altLang="en-US" b="1" dirty="0" smtClean="0">
                <a:effectLst>
                  <a:outerShdw blurRad="38100" dist="38100" dir="2700000" algn="tl">
                    <a:srgbClr val="FFFFFF"/>
                  </a:outerShdw>
                </a:effectLst>
                <a:latin typeface="Calibri" pitchFamily="34" charset="0"/>
                <a:ea typeface="Verdana" pitchFamily="34" charset="0"/>
                <a:cs typeface="Calibri" pitchFamily="34" charset="0"/>
              </a:rPr>
              <a:t>Q1: How much the unit profit of Ace can go up or down from $8 without changing the current optimal production quantities?</a:t>
            </a:r>
          </a:p>
          <a:p>
            <a:pPr marL="457200" indent="-457200" eaLnBrk="0" hangingPunct="0"/>
            <a:r>
              <a:rPr lang="en-US" altLang="en-US" b="1" dirty="0" smtClean="0">
                <a:effectLst>
                  <a:outerShdw blurRad="38100" dist="38100" dir="2700000" algn="tl">
                    <a:srgbClr val="FFFFFF"/>
                  </a:outerShdw>
                </a:effectLst>
                <a:latin typeface="Calibri" pitchFamily="34" charset="0"/>
                <a:ea typeface="Verdana" pitchFamily="34" charset="0"/>
                <a:cs typeface="Calibri" pitchFamily="34" charset="0"/>
              </a:rPr>
              <a:t>Q2:What if per unit profit for Deluxe model is  12.25?</a:t>
            </a:r>
          </a:p>
        </p:txBody>
      </p:sp>
      <p:sp>
        <p:nvSpPr>
          <p:cNvPr id="20" name="Rectangle 19"/>
          <p:cNvSpPr/>
          <p:nvPr/>
        </p:nvSpPr>
        <p:spPr>
          <a:xfrm>
            <a:off x="285750" y="5740771"/>
            <a:ext cx="8610600" cy="757130"/>
          </a:xfrm>
          <a:prstGeom prst="rect">
            <a:avLst/>
          </a:prstGeom>
          <a:solidFill>
            <a:srgbClr val="00FF00"/>
          </a:solidFill>
        </p:spPr>
        <p:txBody>
          <a:bodyPr wrap="square">
            <a:spAutoFit/>
          </a:bodyPr>
          <a:lstStyle/>
          <a:p>
            <a:pPr marL="457200" indent="-457200">
              <a:lnSpc>
                <a:spcPct val="90000"/>
              </a:lnSpc>
              <a:buClr>
                <a:schemeClr val="tx1"/>
              </a:buClr>
            </a:pPr>
            <a:r>
              <a:rPr lang="en-US" altLang="en-US" b="1" dirty="0" smtClean="0">
                <a:effectLst>
                  <a:outerShdw blurRad="38100" dist="38100" dir="2700000" algn="tl">
                    <a:srgbClr val="FFFFFF"/>
                  </a:outerShdw>
                </a:effectLst>
                <a:latin typeface="Calibri" pitchFamily="34" charset="0"/>
                <a:cs typeface="Calibri" pitchFamily="34" charset="0"/>
              </a:rPr>
              <a:t>Q3: What if an 10 more hours of production time is available in</a:t>
            </a:r>
          </a:p>
          <a:p>
            <a:pPr marL="457200" indent="-457200">
              <a:lnSpc>
                <a:spcPct val="90000"/>
              </a:lnSpc>
              <a:buClr>
                <a:schemeClr val="tx1"/>
              </a:buClr>
            </a:pPr>
            <a:r>
              <a:rPr lang="en-US" altLang="en-US" b="1" dirty="0" smtClean="0">
                <a:solidFill>
                  <a:srgbClr val="CC3300"/>
                </a:solidFill>
                <a:effectLst>
                  <a:outerShdw blurRad="38100" dist="38100" dir="2700000" algn="tl">
                    <a:srgbClr val="FFFFFF"/>
                  </a:outerShdw>
                </a:effectLst>
                <a:latin typeface="Calibri" pitchFamily="34" charset="0"/>
                <a:cs typeface="Calibri" pitchFamily="34" charset="0"/>
              </a:rPr>
              <a:t>		</a:t>
            </a:r>
            <a:r>
              <a:rPr lang="en-US" altLang="en-US" b="1" dirty="0">
                <a:effectLst>
                  <a:outerShdw blurRad="38100" dist="38100" dir="2700000" algn="tl">
                    <a:srgbClr val="FFFFFF"/>
                  </a:outerShdw>
                </a:effectLst>
                <a:latin typeface="Calibri" pitchFamily="34" charset="0"/>
                <a:cs typeface="Calibri" pitchFamily="34" charset="0"/>
                <a:sym typeface="Wingdings"/>
              </a:rPr>
              <a:t> </a:t>
            </a:r>
            <a:r>
              <a:rPr lang="en-US" altLang="en-US" b="1" dirty="0">
                <a:effectLst>
                  <a:outerShdw blurRad="38100" dist="38100" dir="2700000" algn="tl">
                    <a:srgbClr val="FFFFFF"/>
                  </a:outerShdw>
                </a:effectLst>
                <a:latin typeface="Calibri" pitchFamily="34" charset="0"/>
                <a:cs typeface="Calibri" pitchFamily="34" charset="0"/>
              </a:rPr>
              <a:t> cutting &amp; dyeing?  </a:t>
            </a:r>
            <a:r>
              <a:rPr lang="en-US" altLang="en-US" b="1" dirty="0">
                <a:effectLst>
                  <a:outerShdw blurRad="38100" dist="38100" dir="2700000" algn="tl">
                    <a:srgbClr val="FFFFFF"/>
                  </a:outerShdw>
                </a:effectLst>
                <a:latin typeface="Calibri" pitchFamily="34" charset="0"/>
                <a:cs typeface="Calibri" pitchFamily="34" charset="0"/>
                <a:sym typeface="Wingdings"/>
              </a:rPr>
              <a:t></a:t>
            </a:r>
            <a:r>
              <a:rPr lang="en-US" altLang="en-US" b="1" dirty="0">
                <a:effectLst>
                  <a:outerShdw blurRad="38100" dist="38100" dir="2700000" algn="tl">
                    <a:srgbClr val="FFFFFF"/>
                  </a:outerShdw>
                </a:effectLst>
                <a:latin typeface="Calibri" pitchFamily="34" charset="0"/>
                <a:cs typeface="Calibri" pitchFamily="34" charset="0"/>
              </a:rPr>
              <a:t> inspection?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19" grpId="0" animBg="1"/>
      <p:bldP spid="2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329&quot;/&gt;&lt;/object&gt;&lt;object type=&quot;3&quot; unique_id=&quot;10005&quot;&gt;&lt;property id=&quot;20148&quot; value=&quot;5&quot;/&gt;&lt;property id=&quot;20300&quot; value=&quot;Slide 2&quot;/&gt;&lt;property id=&quot;20307&quot; value=&quot;309&quot;/&gt;&lt;/object&gt;&lt;object type=&quot;3&quot; unique_id=&quot;10006&quot;&gt;&lt;property id=&quot;20148&quot; value=&quot;5&quot;/&gt;&lt;property id=&quot;20300&quot; value=&quot;Slide 3&quot;/&gt;&lt;property id=&quot;20307&quot; value=&quot;331&quot;/&gt;&lt;/object&gt;&lt;object type=&quot;3&quot; unique_id=&quot;10007&quot;&gt;&lt;property id=&quot;20148&quot; value=&quot;5&quot;/&gt;&lt;property id=&quot;20300&quot; value=&quot;Slide 4&quot;/&gt;&lt;property id=&quot;20307&quot; value=&quot;319&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332&quot;/&gt;&lt;/object&gt;&lt;object type=&quot;3&quot; unique_id=&quot;10011&quot;&gt;&lt;property id=&quot;20148&quot; value=&quot;5&quot;/&gt;&lt;property id=&quot;20300&quot; value=&quot;Slide 9&quot;/&gt;&lt;property id=&quot;20307&quot; value=&quot;330&quot;/&gt;&lt;/object&gt;&lt;object type=&quot;3&quot; unique_id=&quot;10021&quot;&gt;&lt;property id=&quot;20148&quot; value=&quot;5&quot;/&gt;&lt;property id=&quot;20300&quot; value=&quot;Slide 8&quot;/&gt;&lt;property id=&quot;20307&quot; value=&quot;333&quot;/&gt;&lt;/object&gt;&lt;object type=&quot;3&quot; unique_id=&quot;10062&quot;&gt;&lt;property id=&quot;20148&quot; value=&quot;5&quot;/&gt;&lt;property id=&quot;20300&quot; value=&quot;Slide 7&quot;/&gt;&lt;property id=&quot;20307&quot; value=&quot;334&quot;/&gt;&lt;/object&gt;&lt;/object&gt;&lt;/object&gt;&lt;/database&gt;"/>
  <p:tag name="SECTOMILLISECCONVERTED" val="1"/>
</p:tagLst>
</file>

<file path=ppt/theme/theme1.xml><?xml version="1.0" encoding="utf-8"?>
<a:theme xmlns:a="http://schemas.openxmlformats.org/drawingml/2006/main" name="MGMT460">
  <a:themeElements>
    <a:clrScheme name="MGMT460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GMT460">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MGMT460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GMT460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GMT460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GMT460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GMT460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GMT460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GMT460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MGMT460">
  <a:themeElements>
    <a:clrScheme name="MGMT460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GMT460">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MGMT460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GMT460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GMT460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GMT460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GMT460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GMT460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GMT460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Settings\panwalkars\Application Data\Microsoft\Templates\MGMT460.pot</Template>
  <TotalTime>7918</TotalTime>
  <Words>2127</Words>
  <Application>Microsoft Macintosh PowerPoint</Application>
  <PresentationFormat>On-screen Show (4:3)</PresentationFormat>
  <Paragraphs>468</Paragraphs>
  <Slides>20</Slides>
  <Notes>4</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MGMT460</vt:lpstr>
      <vt:lpstr>1_MGMT460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Krannert School of Management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panwalkars</dc:creator>
  <cp:lastModifiedBy>Hossein Arsham</cp:lastModifiedBy>
  <cp:revision>666</cp:revision>
  <dcterms:created xsi:type="dcterms:W3CDTF">2003-07-14T19:30:24Z</dcterms:created>
  <dcterms:modified xsi:type="dcterms:W3CDTF">2013-10-21T13:31:26Z</dcterms:modified>
</cp:coreProperties>
</file>